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261" r:id="rId2"/>
    <p:sldId id="271" r:id="rId3"/>
    <p:sldId id="262" r:id="rId4"/>
    <p:sldId id="264" r:id="rId5"/>
    <p:sldId id="265" r:id="rId6"/>
    <p:sldId id="266" r:id="rId7"/>
    <p:sldId id="267" r:id="rId8"/>
    <p:sldId id="270" r:id="rId9"/>
    <p:sldId id="275" r:id="rId10"/>
    <p:sldId id="272" r:id="rId11"/>
    <p:sldId id="277" r:id="rId12"/>
    <p:sldId id="268" r:id="rId13"/>
    <p:sldId id="269" r:id="rId14"/>
    <p:sldId id="276" r:id="rId15"/>
    <p:sldId id="263" r:id="rId16"/>
    <p:sldId id="273" r:id="rId17"/>
    <p:sldId id="274" r:id="rId18"/>
    <p:sldId id="278" r:id="rId19"/>
  </p:sldIdLst>
  <p:sldSz cx="9144000" cy="6858000" type="screen4x3"/>
  <p:notesSz cx="6810375" cy="9942513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6906" autoAdjust="0"/>
  </p:normalViewPr>
  <p:slideViewPr>
    <p:cSldViewPr>
      <p:cViewPr varScale="1">
        <p:scale>
          <a:sx n="64" d="100"/>
          <a:sy n="64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99" cy="497565"/>
          </a:xfrm>
          <a:prstGeom prst="rect">
            <a:avLst/>
          </a:prstGeom>
        </p:spPr>
        <p:txBody>
          <a:bodyPr vert="horz" lIns="63002" tIns="31501" rIns="63002" bIns="31501" rtlCol="0"/>
          <a:lstStyle>
            <a:lvl1pPr algn="l">
              <a:defRPr sz="8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8089" y="0"/>
            <a:ext cx="2951199" cy="497565"/>
          </a:xfrm>
          <a:prstGeom prst="rect">
            <a:avLst/>
          </a:prstGeom>
        </p:spPr>
        <p:txBody>
          <a:bodyPr vert="horz" lIns="63002" tIns="31501" rIns="63002" bIns="31501" rtlCol="0"/>
          <a:lstStyle>
            <a:lvl1pPr algn="r">
              <a:defRPr sz="800"/>
            </a:lvl1pPr>
          </a:lstStyle>
          <a:p>
            <a:fld id="{3FE3AA8C-D296-49FD-B900-06D02245260A}" type="datetimeFigureOut">
              <a:rPr lang="nb-NO" smtClean="0"/>
              <a:t>20.03.2014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3849"/>
            <a:ext cx="2951199" cy="496467"/>
          </a:xfrm>
          <a:prstGeom prst="rect">
            <a:avLst/>
          </a:prstGeom>
        </p:spPr>
        <p:txBody>
          <a:bodyPr vert="horz" lIns="63002" tIns="31501" rIns="63002" bIns="31501" rtlCol="0" anchor="b"/>
          <a:lstStyle>
            <a:lvl1pPr algn="l">
              <a:defRPr sz="8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8089" y="9443849"/>
            <a:ext cx="2951199" cy="496467"/>
          </a:xfrm>
          <a:prstGeom prst="rect">
            <a:avLst/>
          </a:prstGeom>
        </p:spPr>
        <p:txBody>
          <a:bodyPr vert="horz" lIns="63002" tIns="31501" rIns="63002" bIns="31501" rtlCol="0" anchor="b"/>
          <a:lstStyle>
            <a:lvl1pPr algn="r">
              <a:defRPr sz="800"/>
            </a:lvl1pPr>
          </a:lstStyle>
          <a:p>
            <a:fld id="{46526CE3-14A8-46D1-9FFD-F163B9E4CF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47348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 altLang="nb-NO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37" y="0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b-NO" altLang="nb-NO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695"/>
            <a:ext cx="5448300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3662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 altLang="nb-NO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37" y="9443662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0E5CA4-AD22-499C-A87A-9DEA7BDCFD00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3930748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B9FB18-7302-4877-A212-40143AAB4DCD}" type="slidenum">
              <a:rPr lang="nb-NO" altLang="nb-NO"/>
              <a:pPr/>
              <a:t>1</a:t>
            </a:fld>
            <a:endParaRPr lang="nb-NO" altLang="nb-NO" dirty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465143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E5CA4-AD22-499C-A87A-9DEA7BDCFD00}" type="slidenum">
              <a:rPr lang="nb-NO" altLang="nb-NO" smtClean="0"/>
              <a:pPr/>
              <a:t>10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1574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E5CA4-AD22-499C-A87A-9DEA7BDCFD00}" type="slidenum">
              <a:rPr lang="nb-NO" altLang="nb-NO" smtClean="0"/>
              <a:pPr/>
              <a:t>11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107651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E5CA4-AD22-499C-A87A-9DEA7BDCFD00}" type="slidenum">
              <a:rPr lang="nb-NO" altLang="nb-NO" smtClean="0"/>
              <a:pPr/>
              <a:t>12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251122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E5CA4-AD22-499C-A87A-9DEA7BDCFD00}" type="slidenum">
              <a:rPr lang="nb-NO" altLang="nb-NO" smtClean="0"/>
              <a:pPr/>
              <a:t>13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498314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E5CA4-AD22-499C-A87A-9DEA7BDCFD00}" type="slidenum">
              <a:rPr lang="nb-NO" altLang="nb-NO" smtClean="0"/>
              <a:pPr/>
              <a:t>14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873406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E5CA4-AD22-499C-A87A-9DEA7BDCFD00}" type="slidenum">
              <a:rPr lang="nb-NO" altLang="nb-NO" smtClean="0"/>
              <a:pPr/>
              <a:t>15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383615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E5CA4-AD22-499C-A87A-9DEA7BDCFD00}" type="slidenum">
              <a:rPr lang="nb-NO" altLang="nb-NO" smtClean="0"/>
              <a:pPr/>
              <a:t>16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847503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E5CA4-AD22-499C-A87A-9DEA7BDCFD00}" type="slidenum">
              <a:rPr lang="nb-NO" altLang="nb-NO" smtClean="0"/>
              <a:pPr/>
              <a:t>17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370406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E5CA4-AD22-499C-A87A-9DEA7BDCFD00}" type="slidenum">
              <a:rPr lang="nb-NO" altLang="nb-NO" smtClean="0"/>
              <a:pPr/>
              <a:t>18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263470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E5CA4-AD22-499C-A87A-9DEA7BDCFD00}" type="slidenum">
              <a:rPr lang="nb-NO" altLang="nb-NO" smtClean="0"/>
              <a:pPr/>
              <a:t>2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126845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E5CA4-AD22-499C-A87A-9DEA7BDCFD00}" type="slidenum">
              <a:rPr lang="nb-NO" altLang="nb-NO" smtClean="0"/>
              <a:pPr/>
              <a:t>3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477738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Beskriv bevæpningsregime fra 2011, misnøye, krav om forbedringer.</a:t>
            </a:r>
          </a:p>
          <a:p>
            <a:r>
              <a:rPr lang="nb-NO" dirty="0" smtClean="0"/>
              <a:t>Hvorfor ble bevæpningsutvalget nedsatt?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B3295-DFC3-42C6-B527-32EAB80E697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5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E5CA4-AD22-499C-A87A-9DEA7BDCFD00}" type="slidenum">
              <a:rPr lang="nb-NO" altLang="nb-NO" smtClean="0"/>
              <a:pPr/>
              <a:t>5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38106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Sommeren 2011, 4 552 PF medlemmer svarte. Målgruppen</a:t>
            </a:r>
            <a:r>
              <a:rPr lang="nb-NO" baseline="0" dirty="0" smtClean="0"/>
              <a:t> var IP personell 1-5, eller har vært det 5 av de 10 siste år.</a:t>
            </a:r>
          </a:p>
          <a:p>
            <a:r>
              <a:rPr lang="nb-NO" baseline="0" dirty="0" smtClean="0"/>
              <a:t>Omfattende, tok 20 min å besvare. Mye kunnskap som vil bli forsket på videre.</a:t>
            </a:r>
          </a:p>
          <a:p>
            <a:r>
              <a:rPr lang="nb-NO" baseline="0" dirty="0" smtClean="0"/>
              <a:t>Hovedspørsmål: 60 % mot generell bevæpning. 20 % for. 20 % ikke tatt stilling.</a:t>
            </a:r>
          </a:p>
          <a:p>
            <a:r>
              <a:rPr lang="nb-NO" baseline="0" dirty="0" smtClean="0"/>
              <a:t>Bare 20% hadde ikke bevæpnet seg det siste året.</a:t>
            </a:r>
          </a:p>
          <a:p>
            <a:r>
              <a:rPr lang="nb-NO" baseline="0" dirty="0" smtClean="0"/>
              <a:t>Av de 80% som hadde fått bevæpningstillatelse, hadde </a:t>
            </a:r>
            <a:r>
              <a:rPr lang="nb-NO" baseline="0" dirty="0" err="1" smtClean="0"/>
              <a:t>ca</a:t>
            </a:r>
            <a:r>
              <a:rPr lang="nb-NO" baseline="0" dirty="0" smtClean="0"/>
              <a:t> halvparten tatt våpenet ut av hylster en eller flere ganger.</a:t>
            </a:r>
          </a:p>
          <a:p>
            <a:r>
              <a:rPr lang="nb-NO" baseline="0" dirty="0" err="1" smtClean="0"/>
              <a:t>Ca</a:t>
            </a:r>
            <a:r>
              <a:rPr lang="nb-NO" baseline="0" dirty="0" smtClean="0"/>
              <a:t> 22% hadde bedt om bevæpningstillatelse, men fått avslag det siste året.</a:t>
            </a:r>
          </a:p>
          <a:p>
            <a:r>
              <a:rPr lang="nb-NO" baseline="0" dirty="0" smtClean="0"/>
              <a:t>71% sier de aldri har vært i en situasjon hvor våpen på hofta ville ført til økt trygghet for seg selv. 22% har opplevd det en gang, 8% flere ganger.</a:t>
            </a:r>
          </a:p>
          <a:p>
            <a:r>
              <a:rPr lang="nb-NO" baseline="0" dirty="0" smtClean="0"/>
              <a:t>88% har aldri vært i en situasjon der våpen på kroppen ville ført til økt trygghet for publikum.</a:t>
            </a:r>
          </a:p>
          <a:p>
            <a:r>
              <a:rPr lang="nb-NO" baseline="0" dirty="0" smtClean="0"/>
              <a:t>Nesten alle så behov for forbedring i dagens ordning. Største </a:t>
            </a:r>
            <a:r>
              <a:rPr lang="nb-NO" baseline="0" dirty="0" err="1" smtClean="0"/>
              <a:t>forbedringspotensiale</a:t>
            </a:r>
            <a:r>
              <a:rPr lang="nb-NO" baseline="0" dirty="0" smtClean="0"/>
              <a:t> var økt bemanning for raskere bistand.</a:t>
            </a:r>
          </a:p>
          <a:p>
            <a:endParaRPr lang="nb-NO" baseline="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E5CA4-AD22-499C-A87A-9DEA7BDCFD00}" type="slidenum">
              <a:rPr lang="nb-NO" altLang="nb-NO" smtClean="0"/>
              <a:pPr/>
              <a:t>6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273281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Forbundsstyret innstiller til landsmøtet å gjøre følgende vedtak:</a:t>
            </a:r>
          </a:p>
          <a:p>
            <a:pPr lvl="0"/>
            <a:r>
              <a:rPr lang="nb-NO" dirty="0"/>
              <a:t>Politiet skal fortsatt ikke være generelt bevæpnet. (Vedtatt mot to stemmer)</a:t>
            </a:r>
          </a:p>
          <a:p>
            <a:pPr lvl="0"/>
            <a:r>
              <a:rPr lang="nb-NO" dirty="0"/>
              <a:t>Våpeninstruksen kreves endret i tråd med saksunderlaget. </a:t>
            </a:r>
          </a:p>
          <a:p>
            <a:pPr lvl="0"/>
            <a:r>
              <a:rPr lang="nb-NO" dirty="0"/>
              <a:t>Alle patruljekjøretøy/fremkomstmidler (sivile og uniformerte) som brukes i operativ tjeneste, skal tilrettelegges for lagring av tjenestevåpen, også </a:t>
            </a:r>
            <a:r>
              <a:rPr lang="nb-NO" dirty="0" err="1"/>
              <a:t>tohåndsvåpen</a:t>
            </a:r>
            <a:r>
              <a:rPr lang="nb-NO" dirty="0"/>
              <a:t> der dette er fysisk mulig. (Mobil </a:t>
            </a:r>
            <a:r>
              <a:rPr lang="nb-NO" dirty="0" err="1"/>
              <a:t>storage</a:t>
            </a:r>
            <a:r>
              <a:rPr lang="nb-NO" dirty="0"/>
              <a:t>)</a:t>
            </a:r>
          </a:p>
          <a:p>
            <a:pPr lvl="0"/>
            <a:r>
              <a:rPr lang="nb-NO" dirty="0"/>
              <a:t>Alle i operativ tjeneste med våpengodkjenning må snarest få personlige våpen.</a:t>
            </a:r>
          </a:p>
          <a:p>
            <a:pPr lvl="0"/>
            <a:r>
              <a:rPr lang="nb-NO" dirty="0"/>
              <a:t>Arbeidsgiver må straks iverksette bedre og mer tilpasset opplæring/trening for operativt mannskap.</a:t>
            </a:r>
          </a:p>
          <a:p>
            <a:pPr lvl="0"/>
            <a:r>
              <a:rPr lang="nb-NO" dirty="0"/>
              <a:t>Det kreves at arbeidsgiver nedsetter et utvalg som utreder alle sider ved bruk av ”mindre dødelig våpen (som elektrovåpen).</a:t>
            </a:r>
          </a:p>
          <a:p>
            <a:pPr lvl="0"/>
            <a:r>
              <a:rPr lang="nb-NO" dirty="0"/>
              <a:t>Regelverket for oppbevaring av ammunisjon og plombering av våpen må endres i tråd med saksunderlaget. 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E5CA4-AD22-499C-A87A-9DEA7BDCFD00}" type="slidenum">
              <a:rPr lang="nb-NO" altLang="nb-NO" smtClean="0"/>
              <a:pPr/>
              <a:t>7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749063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E5CA4-AD22-499C-A87A-9DEA7BDCFD00}" type="slidenum">
              <a:rPr lang="nb-NO" altLang="nb-NO" smtClean="0"/>
              <a:pPr/>
              <a:t>8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655097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Ny undersøkelse september 2012 etter ett års behandling i lokallagene.</a:t>
            </a:r>
          </a:p>
          <a:p>
            <a:r>
              <a:rPr lang="nb-NO" dirty="0" smtClean="0"/>
              <a:t>Annet grunnlag, kun IP godkjente 3 siste år var respondenter.</a:t>
            </a:r>
          </a:p>
          <a:p>
            <a:r>
              <a:rPr lang="nb-NO" dirty="0" smtClean="0"/>
              <a:t>42% for, 52% mot, 7% ikke tatt stilling. Økt andel for, flere har tatt standpunkt. Store kjønnsforskjeller, menn ønsker generell bevæpning (45,1%) i større grad enn kvinner(26,1%). Yngre </a:t>
            </a:r>
            <a:r>
              <a:rPr lang="nb-NO" dirty="0" err="1" smtClean="0"/>
              <a:t>tj.menn</a:t>
            </a:r>
            <a:r>
              <a:rPr lang="nb-NO" dirty="0" smtClean="0"/>
              <a:t> (0-10 år)ønsker bevæpning i større grad enn eldre(10-35 år)</a:t>
            </a:r>
          </a:p>
          <a:p>
            <a:r>
              <a:rPr lang="nb-NO" dirty="0" smtClean="0"/>
              <a:t>Kartla også lokale meninger, store forskjeller. Oslo klart flertall for, Bergen og Trondheim klart flertall mot.</a:t>
            </a:r>
          </a:p>
          <a:p>
            <a:endParaRPr lang="nb-NO" dirty="0" smtClean="0"/>
          </a:p>
          <a:p>
            <a:r>
              <a:rPr lang="nb-NO" dirty="0" smtClean="0"/>
              <a:t>Konklusjon: Klart flertall mot generell bevæpning både sommeren 2011 og høsten 2012 blant våre medlemmer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E5CA4-AD22-499C-A87A-9DEA7BDCFD00}" type="slidenum">
              <a:rPr lang="nb-NO" altLang="nb-NO" smtClean="0"/>
              <a:pPr/>
              <a:t>9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65649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9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95400" y="1381125"/>
            <a:ext cx="7137400" cy="11334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altLang="nb-NO" noProof="0" smtClean="0"/>
              <a:t>Klikk for å redigere tittelstil</a:t>
            </a:r>
            <a:endParaRPr lang="nn-NO" altLang="nb-NO" noProof="0" smtClean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84300" y="2911475"/>
            <a:ext cx="7048500" cy="21939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altLang="nb-NO" noProof="0" smtClean="0"/>
              <a:t>Klikk for å redigere undertittelstil i malen</a:t>
            </a:r>
            <a:endParaRPr lang="nn-NO" altLang="nb-NO" noProof="0" smtClean="0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5B687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b-NO" altLang="nb-NO" sz="1800">
              <a:latin typeface="Verdana" pitchFamily="34" charset="0"/>
            </a:endParaRPr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7432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PF – den beste fagforening i politi- og lensmannsetaten, med fornøyde og engasjerte medlemmer</a:t>
            </a:r>
          </a:p>
        </p:txBody>
      </p:sp>
    </p:spTree>
    <p:extLst>
      <p:ext uri="{BB962C8B-B14F-4D97-AF65-F5344CB8AC3E}">
        <p14:creationId xmlns:p14="http://schemas.microsoft.com/office/powerpoint/2010/main" val="781559191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15088" y="609600"/>
            <a:ext cx="1993900" cy="57912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31800" y="609600"/>
            <a:ext cx="5830888" cy="57912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PF – den beste fagforening i politi- og lensmannsetaten, med fornøyde og engasjerte medlemmer</a:t>
            </a:r>
          </a:p>
        </p:txBody>
      </p:sp>
    </p:spTree>
    <p:extLst>
      <p:ext uri="{BB962C8B-B14F-4D97-AF65-F5344CB8AC3E}">
        <p14:creationId xmlns:p14="http://schemas.microsoft.com/office/powerpoint/2010/main" val="72218566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PF – den beste fagforening i politi- og lensmannsetaten, med fornøyde og engasjerte medlemmer</a:t>
            </a:r>
          </a:p>
        </p:txBody>
      </p:sp>
    </p:spTree>
    <p:extLst>
      <p:ext uri="{BB962C8B-B14F-4D97-AF65-F5344CB8AC3E}">
        <p14:creationId xmlns:p14="http://schemas.microsoft.com/office/powerpoint/2010/main" val="272069938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PF – den beste fagforening i politi- og lensmannsetaten, med fornøyde og engasjerte medlemmer</a:t>
            </a:r>
          </a:p>
        </p:txBody>
      </p:sp>
    </p:spTree>
    <p:extLst>
      <p:ext uri="{BB962C8B-B14F-4D97-AF65-F5344CB8AC3E}">
        <p14:creationId xmlns:p14="http://schemas.microsoft.com/office/powerpoint/2010/main" val="3762492943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14350" y="1828800"/>
            <a:ext cx="3859213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25963" y="1828800"/>
            <a:ext cx="3859212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PF – den beste fagforening i politi- og lensmannsetaten, med fornøyde og engasjerte medlemmer</a:t>
            </a:r>
          </a:p>
        </p:txBody>
      </p:sp>
    </p:spTree>
    <p:extLst>
      <p:ext uri="{BB962C8B-B14F-4D97-AF65-F5344CB8AC3E}">
        <p14:creationId xmlns:p14="http://schemas.microsoft.com/office/powerpoint/2010/main" val="1577314329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PF – den beste fagforening i politi- og lensmannsetaten, med fornøyde og engasjerte medlemmer</a:t>
            </a:r>
          </a:p>
        </p:txBody>
      </p:sp>
    </p:spTree>
    <p:extLst>
      <p:ext uri="{BB962C8B-B14F-4D97-AF65-F5344CB8AC3E}">
        <p14:creationId xmlns:p14="http://schemas.microsoft.com/office/powerpoint/2010/main" val="3037757048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PF – den beste fagforening i politi- og lensmannsetaten, med fornøyde og engasjerte medlemmer</a:t>
            </a:r>
          </a:p>
        </p:txBody>
      </p:sp>
    </p:spTree>
    <p:extLst>
      <p:ext uri="{BB962C8B-B14F-4D97-AF65-F5344CB8AC3E}">
        <p14:creationId xmlns:p14="http://schemas.microsoft.com/office/powerpoint/2010/main" val="1427449192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PF – den beste fagforening i politi- og lensmannsetaten, med fornøyde og engasjerte medlemmer</a:t>
            </a:r>
          </a:p>
        </p:txBody>
      </p:sp>
    </p:spTree>
    <p:extLst>
      <p:ext uri="{BB962C8B-B14F-4D97-AF65-F5344CB8AC3E}">
        <p14:creationId xmlns:p14="http://schemas.microsoft.com/office/powerpoint/2010/main" val="946977366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PF – den beste fagforening i politi- og lensmannsetaten, med fornøyde og engasjerte medlemmer</a:t>
            </a:r>
          </a:p>
        </p:txBody>
      </p:sp>
    </p:spTree>
    <p:extLst>
      <p:ext uri="{BB962C8B-B14F-4D97-AF65-F5344CB8AC3E}">
        <p14:creationId xmlns:p14="http://schemas.microsoft.com/office/powerpoint/2010/main" val="3537798637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PF – den beste fagforening i politi- og lensmannsetaten, med fornøyde og engasjerte medlemmer</a:t>
            </a:r>
          </a:p>
        </p:txBody>
      </p:sp>
    </p:spTree>
    <p:extLst>
      <p:ext uri="{BB962C8B-B14F-4D97-AF65-F5344CB8AC3E}">
        <p14:creationId xmlns:p14="http://schemas.microsoft.com/office/powerpoint/2010/main" val="811992287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609600"/>
            <a:ext cx="7977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Klikk for å redigere tittelstil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28800"/>
            <a:ext cx="78708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Klikk for å redigere tekststiler i malen</a:t>
            </a:r>
          </a:p>
          <a:p>
            <a:pPr lvl="1"/>
            <a:r>
              <a:rPr lang="en-US" altLang="nb-NO" smtClean="0"/>
              <a:t>Andre nivå</a:t>
            </a:r>
          </a:p>
          <a:p>
            <a:pPr lvl="2"/>
            <a:r>
              <a:rPr lang="en-US" altLang="nb-NO" smtClean="0"/>
              <a:t>Tredje nivå</a:t>
            </a:r>
          </a:p>
          <a:p>
            <a:pPr lvl="3"/>
            <a:r>
              <a:rPr lang="en-US" altLang="nb-NO" smtClean="0"/>
              <a:t>Fjerde nivå</a:t>
            </a:r>
          </a:p>
          <a:p>
            <a:pPr lvl="4"/>
            <a:r>
              <a:rPr lang="en-US" altLang="nb-NO" smtClean="0"/>
              <a:t>Femte nivå</a:t>
            </a: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92"/>
          <a:stretch>
            <a:fillRect/>
          </a:stretch>
        </p:blipFill>
        <p:spPr bwMode="auto">
          <a:xfrm>
            <a:off x="0" y="0"/>
            <a:ext cx="914400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24625"/>
            <a:ext cx="7848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r>
              <a:rPr lang="nb-NO" altLang="nb-NO"/>
              <a:t>PF – den beste fagforening i politi- og lensmannsetaten, med fornøyde og engasjerte medlemmer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>
        <p:tmplLst>
          <p:tmpl lvl="1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921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21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921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21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921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21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921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21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921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21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</p:tmplLst>
      </p:bldP>
    </p:bldLst>
  </p:timing>
  <p:hf sldNum="0" hdr="0" dt="0"/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Verdana" pitchFamily="34" charset="0"/>
        </a:defRPr>
      </a:lvl9pPr>
    </p:titleStyle>
    <p:bodyStyle>
      <a:lvl1pPr marL="190500" indent="-190500" algn="l" rtl="0" eaLnBrk="1" fontAlgn="base" hangingPunct="1">
        <a:spcBef>
          <a:spcPct val="50000"/>
        </a:spcBef>
        <a:spcAft>
          <a:spcPct val="0"/>
        </a:spcAft>
        <a:buClr>
          <a:srgbClr val="FF0000"/>
        </a:buClr>
        <a:buSzPct val="100000"/>
        <a:buFont typeface="Wingdings" pitchFamily="2" charset="2"/>
        <a:buChar char="§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576263" indent="-190500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Char char="–"/>
        <a:defRPr sz="2000">
          <a:solidFill>
            <a:srgbClr val="000000"/>
          </a:solidFill>
          <a:latin typeface="+mn-lt"/>
        </a:defRPr>
      </a:lvl2pPr>
      <a:lvl3pPr marL="863600" indent="-96838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Char char="-"/>
        <a:defRPr sz="1600">
          <a:solidFill>
            <a:srgbClr val="000000"/>
          </a:solidFill>
          <a:latin typeface="+mn-lt"/>
        </a:defRPr>
      </a:lvl3pPr>
      <a:lvl4pPr marL="1054100" algn="l" rtl="0" eaLnBrk="1" fontAlgn="base" hangingPunct="1">
        <a:spcBef>
          <a:spcPct val="50000"/>
        </a:spcBef>
        <a:spcAft>
          <a:spcPct val="0"/>
        </a:spcAft>
        <a:defRPr sz="1200">
          <a:solidFill>
            <a:srgbClr val="000000"/>
          </a:solidFill>
          <a:latin typeface="+mn-lt"/>
        </a:defRPr>
      </a:lvl4pPr>
      <a:lvl5pPr marL="1244600" algn="l" rtl="0" eaLnBrk="1" fontAlgn="base" hangingPunct="1">
        <a:spcBef>
          <a:spcPct val="50000"/>
        </a:spcBef>
        <a:spcAft>
          <a:spcPct val="0"/>
        </a:spcAft>
        <a:defRPr sz="1200">
          <a:solidFill>
            <a:srgbClr val="000000"/>
          </a:solidFill>
          <a:latin typeface="+mn-lt"/>
        </a:defRPr>
      </a:lvl5pPr>
      <a:lvl6pPr marL="1701800" algn="l" rtl="0" eaLnBrk="1" fontAlgn="base" hangingPunct="1">
        <a:spcBef>
          <a:spcPct val="50000"/>
        </a:spcBef>
        <a:spcAft>
          <a:spcPct val="0"/>
        </a:spcAft>
        <a:defRPr sz="1200">
          <a:solidFill>
            <a:srgbClr val="000000"/>
          </a:solidFill>
          <a:latin typeface="+mn-lt"/>
        </a:defRPr>
      </a:lvl6pPr>
      <a:lvl7pPr marL="2159000" algn="l" rtl="0" eaLnBrk="1" fontAlgn="base" hangingPunct="1">
        <a:spcBef>
          <a:spcPct val="50000"/>
        </a:spcBef>
        <a:spcAft>
          <a:spcPct val="0"/>
        </a:spcAft>
        <a:defRPr sz="1200">
          <a:solidFill>
            <a:srgbClr val="000000"/>
          </a:solidFill>
          <a:latin typeface="+mn-lt"/>
        </a:defRPr>
      </a:lvl7pPr>
      <a:lvl8pPr marL="2616200" algn="l" rtl="0" eaLnBrk="1" fontAlgn="base" hangingPunct="1">
        <a:spcBef>
          <a:spcPct val="50000"/>
        </a:spcBef>
        <a:spcAft>
          <a:spcPct val="0"/>
        </a:spcAft>
        <a:defRPr sz="1200">
          <a:solidFill>
            <a:srgbClr val="000000"/>
          </a:solidFill>
          <a:latin typeface="+mn-lt"/>
        </a:defRPr>
      </a:lvl8pPr>
      <a:lvl9pPr marL="3073400" algn="l" rtl="0" eaLnBrk="1" fontAlgn="base" hangingPunct="1">
        <a:spcBef>
          <a:spcPct val="50000"/>
        </a:spcBef>
        <a:spcAft>
          <a:spcPct val="0"/>
        </a:spcAft>
        <a:defRPr sz="1200">
          <a:solidFill>
            <a:srgbClr val="000000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altLang="nb-NO" dirty="0"/>
              <a:t>PF – den beste fagforening i politi- og lensmannsetaten, med fornøyde og engasjerte medlemmer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1371600"/>
            <a:ext cx="9144000" cy="1371600"/>
          </a:xfrm>
          <a:prstGeom prst="rect">
            <a:avLst/>
          </a:prstGeom>
          <a:solidFill>
            <a:srgbClr val="5B687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 altLang="nb-NO" sz="4000" dirty="0" smtClean="0">
                <a:solidFill>
                  <a:srgbClr val="FF0000"/>
                </a:solidFill>
                <a:latin typeface="Verdana" pitchFamily="34" charset="0"/>
              </a:rPr>
              <a:t>Police arming in Norway</a:t>
            </a:r>
            <a:endParaRPr lang="nb-NO" altLang="nb-NO" sz="4000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27432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7585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dirty="0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447800" y="3505200"/>
            <a:ext cx="70104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b-NO" sz="2000" dirty="0" smtClean="0">
                <a:solidFill>
                  <a:srgbClr val="000000"/>
                </a:solidFill>
                <a:latin typeface="Verdana" pitchFamily="34" charset="0"/>
              </a:rPr>
              <a:t>Frank Haga, </a:t>
            </a:r>
            <a:r>
              <a:rPr lang="en-US" altLang="nb-NO" sz="2000" dirty="0" err="1" smtClean="0">
                <a:solidFill>
                  <a:srgbClr val="000000"/>
                </a:solidFill>
                <a:latin typeface="Verdana" pitchFamily="34" charset="0"/>
              </a:rPr>
              <a:t>forbundssekretær</a:t>
            </a:r>
            <a:r>
              <a:rPr lang="en-US" altLang="nb-NO" sz="20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nb-NO" sz="2000" dirty="0" err="1" smtClean="0">
                <a:solidFill>
                  <a:srgbClr val="000000"/>
                </a:solidFill>
                <a:latin typeface="Verdana" pitchFamily="34" charset="0"/>
              </a:rPr>
              <a:t>i</a:t>
            </a:r>
            <a:r>
              <a:rPr lang="en-US" altLang="nb-NO" sz="2000" dirty="0" smtClean="0">
                <a:solidFill>
                  <a:srgbClr val="000000"/>
                </a:solidFill>
                <a:latin typeface="Verdana" pitchFamily="34" charset="0"/>
              </a:rPr>
              <a:t> Politiets Fellesforbund, Norway.</a:t>
            </a:r>
          </a:p>
          <a:p>
            <a:pPr>
              <a:spcBef>
                <a:spcPct val="50000"/>
              </a:spcBef>
            </a:pPr>
            <a:r>
              <a:rPr lang="en-US" altLang="nb-NO" sz="2000" dirty="0" smtClean="0">
                <a:solidFill>
                  <a:srgbClr val="000000"/>
                </a:solidFill>
                <a:latin typeface="Verdana" pitchFamily="34" charset="0"/>
              </a:rPr>
              <a:t>Reykjavik, 21. mars 2014.</a:t>
            </a:r>
            <a:endParaRPr lang="en-US" altLang="nb-NO" sz="200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274" name="Picture 10" descr="alt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661025"/>
            <a:ext cx="1143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977188" cy="99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Congress 2012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Recommendations from the board was still an unarmed police force in Norway</a:t>
            </a:r>
          </a:p>
          <a:p>
            <a:r>
              <a:rPr lang="en-US" dirty="0" smtClean="0"/>
              <a:t>The delegates voted for a permanent arming of Norwegian police. Surprise for many!</a:t>
            </a:r>
          </a:p>
          <a:p>
            <a:r>
              <a:rPr lang="en-US" dirty="0" smtClean="0"/>
              <a:t>Big headlines in media.</a:t>
            </a:r>
          </a:p>
          <a:p>
            <a:r>
              <a:rPr lang="en-US" dirty="0" smtClean="0"/>
              <a:t>After that, all our demands from 2011 started to get fulfilled.</a:t>
            </a:r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altLang="nb-NO" smtClean="0"/>
              <a:t>PF – den beste fagforening i politi- og lensmannsetaten, med fornøyde og engasjerte medlemmer</a:t>
            </a: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92179992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37400" cy="1133475"/>
          </a:xfrm>
        </p:spPr>
        <p:txBody>
          <a:bodyPr/>
          <a:lstStyle/>
          <a:p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sz="quarter" idx="1"/>
          </p:nvPr>
        </p:nvSpPr>
        <p:spPr>
          <a:xfrm>
            <a:off x="683568" y="2204864"/>
            <a:ext cx="8064896" cy="4536504"/>
          </a:xfrm>
        </p:spPr>
        <p:txBody>
          <a:bodyPr/>
          <a:lstStyle/>
          <a:p>
            <a:r>
              <a:rPr lang="nb-NO" dirty="0" err="1" smtClean="0"/>
              <a:t>Sometimes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</a:p>
          <a:p>
            <a:pPr marL="0" indent="0">
              <a:buNone/>
            </a:pPr>
            <a:r>
              <a:rPr lang="nb-NO" dirty="0" smtClean="0"/>
              <a:t>Norwegian </a:t>
            </a:r>
            <a:r>
              <a:rPr lang="nb-NO" dirty="0" err="1" smtClean="0"/>
              <a:t>cops</a:t>
            </a:r>
            <a:r>
              <a:rPr lang="nb-NO" dirty="0" smtClean="0"/>
              <a:t> have</a:t>
            </a:r>
          </a:p>
          <a:p>
            <a:pPr marL="0" indent="0">
              <a:buNone/>
            </a:pPr>
            <a:r>
              <a:rPr lang="nb-NO" dirty="0"/>
              <a:t>t</a:t>
            </a:r>
            <a:r>
              <a:rPr lang="nb-NO" dirty="0" smtClean="0"/>
              <a:t>o show </a:t>
            </a:r>
            <a:r>
              <a:rPr lang="nb-NO" dirty="0" err="1" smtClean="0"/>
              <a:t>some</a:t>
            </a:r>
            <a:endParaRPr lang="nb-NO" dirty="0"/>
          </a:p>
          <a:p>
            <a:pPr marL="0" indent="0">
              <a:buNone/>
            </a:pPr>
            <a:r>
              <a:rPr lang="nb-NO" dirty="0" err="1"/>
              <a:t>m</a:t>
            </a:r>
            <a:r>
              <a:rPr lang="nb-NO" dirty="0" err="1" smtClean="0"/>
              <a:t>uscels</a:t>
            </a:r>
            <a:r>
              <a:rPr lang="nb-NO" dirty="0" smtClean="0"/>
              <a:t>!!</a:t>
            </a:r>
            <a:endParaRPr lang="nb-NO" dirty="0"/>
          </a:p>
        </p:txBody>
      </p:sp>
      <p:pic>
        <p:nvPicPr>
          <p:cNvPr id="4" name="Picture 2" descr="Vise musk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0"/>
            <a:ext cx="4608512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817345"/>
      </p:ext>
    </p:extLst>
  </p:cSld>
  <p:clrMapOvr>
    <a:masterClrMapping/>
  </p:clrMapOvr>
  <p:transition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>
                <a:solidFill>
                  <a:srgbClr val="FF0000"/>
                </a:solidFill>
              </a:rPr>
              <a:t>Heckler</a:t>
            </a:r>
            <a:r>
              <a:rPr lang="nb-NO" dirty="0" smtClean="0">
                <a:solidFill>
                  <a:srgbClr val="FF0000"/>
                </a:solidFill>
              </a:rPr>
              <a:t> &amp; Koch P30L, 9mm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1916832"/>
            <a:ext cx="7870825" cy="4572000"/>
          </a:xfr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altLang="nb-NO" smtClean="0"/>
              <a:t>PF – den beste fagforening i politi- og lensmannsetaten, med fornøyde og engasjerte medlemmer</a:t>
            </a:r>
            <a:endParaRPr lang="nb-NO" altLang="nb-NO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31518"/>
            <a:ext cx="7671749" cy="447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60893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1800" y="609600"/>
            <a:ext cx="7977188" cy="731168"/>
          </a:xfrm>
        </p:spPr>
        <p:txBody>
          <a:bodyPr/>
          <a:lstStyle/>
          <a:p>
            <a:r>
              <a:rPr lang="nb-NO" dirty="0" err="1" smtClean="0">
                <a:solidFill>
                  <a:srgbClr val="FF0000"/>
                </a:solidFill>
              </a:rPr>
              <a:t>Heckler</a:t>
            </a:r>
            <a:r>
              <a:rPr lang="nb-NO" dirty="0" smtClean="0">
                <a:solidFill>
                  <a:srgbClr val="FF0000"/>
                </a:solidFill>
              </a:rPr>
              <a:t> &amp; Koch MP-5, 9 mm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0" y="1556792"/>
            <a:ext cx="9036496" cy="4968552"/>
          </a:xfr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altLang="nb-NO" smtClean="0"/>
              <a:t>PF – den beste fagforening i politi- og lensmannsetaten, med fornøyde og engasjerte medlemmer</a:t>
            </a:r>
            <a:endParaRPr lang="nb-NO" altLang="nb-NO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9" y="1976678"/>
            <a:ext cx="8698135" cy="436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32178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7977188" cy="1584176"/>
          </a:xfrm>
        </p:spPr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Less </a:t>
            </a:r>
            <a:r>
              <a:rPr lang="nb-NO" dirty="0" err="1" smtClean="0">
                <a:solidFill>
                  <a:srgbClr val="FF0000"/>
                </a:solidFill>
              </a:rPr>
              <a:t>deadly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weapon</a:t>
            </a:r>
            <a:r>
              <a:rPr lang="nb-NO" dirty="0" smtClean="0">
                <a:solidFill>
                  <a:srgbClr val="FF0000"/>
                </a:solidFill>
              </a:rPr>
              <a:t>, Taser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altLang="nb-NO" smtClean="0"/>
              <a:t>PF – den beste fagforening i politi- og lensmannsetaten, med fornøyde og engasjerte medlemmer</a:t>
            </a:r>
            <a:endParaRPr lang="nb-NO" altLang="nb-NO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84887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1330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431800" y="609600"/>
            <a:ext cx="7977188" cy="51514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IP Categories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514350" y="1124744"/>
            <a:ext cx="7870825" cy="5276056"/>
          </a:xfrm>
        </p:spPr>
        <p:txBody>
          <a:bodyPr/>
          <a:lstStyle/>
          <a:p>
            <a:r>
              <a:rPr lang="en-US" dirty="0" smtClean="0"/>
              <a:t>IP 1: Delta force, national resource, Oslo.</a:t>
            </a:r>
          </a:p>
          <a:p>
            <a:r>
              <a:rPr lang="en-US" dirty="0" smtClean="0"/>
              <a:t>IP 2: Lifeguards, national resource, Oslo</a:t>
            </a:r>
          </a:p>
          <a:p>
            <a:r>
              <a:rPr lang="en-US" dirty="0" smtClean="0"/>
              <a:t>IP 3: Local units, called UEH (Response unit, ca 1000 persons, min training 100 hours pr. year)</a:t>
            </a:r>
          </a:p>
          <a:p>
            <a:r>
              <a:rPr lang="en-US" dirty="0" smtClean="0"/>
              <a:t>IP 4: Local police approved for use of weapon.(Main force, ca 4000 persons, min training 40 hours pr. year, tactical and weapon) </a:t>
            </a:r>
          </a:p>
          <a:p>
            <a:r>
              <a:rPr lang="en-US" dirty="0" smtClean="0"/>
              <a:t>IP 5: Local police with adapted training, no demands to approved shooting test or training. </a:t>
            </a:r>
          </a:p>
          <a:p>
            <a:r>
              <a:rPr lang="en-US" dirty="0" smtClean="0"/>
              <a:t>NB: After tragedy in </a:t>
            </a:r>
            <a:r>
              <a:rPr lang="en-US" dirty="0" err="1" smtClean="0"/>
              <a:t>Årdal</a:t>
            </a:r>
            <a:r>
              <a:rPr lang="en-US" dirty="0"/>
              <a:t> </a:t>
            </a:r>
            <a:r>
              <a:rPr lang="en-US" dirty="0" smtClean="0"/>
              <a:t>winter 2014, IP 5 is no longer in patrols with stored weapons.</a:t>
            </a:r>
            <a:endParaRPr lang="en-US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altLang="nb-NO" smtClean="0"/>
              <a:t>PF – den beste fagforening i politi- og lensmannsetaten, med fornøyde og engasjerte medlemmer</a:t>
            </a: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01719090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1800" y="609600"/>
            <a:ext cx="7977188" cy="587152"/>
          </a:xfrm>
        </p:spPr>
        <p:txBody>
          <a:bodyPr/>
          <a:lstStyle/>
          <a:p>
            <a:r>
              <a:rPr lang="nb-NO" dirty="0" err="1" smtClean="0"/>
              <a:t>Situation</a:t>
            </a:r>
            <a:r>
              <a:rPr lang="nb-NO" dirty="0" smtClean="0"/>
              <a:t> </a:t>
            </a:r>
            <a:r>
              <a:rPr lang="nb-NO" dirty="0" err="1" smtClean="0"/>
              <a:t>today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4350" y="1268760"/>
            <a:ext cx="7870825" cy="5132040"/>
          </a:xfrm>
        </p:spPr>
        <p:txBody>
          <a:bodyPr/>
          <a:lstStyle/>
          <a:p>
            <a:r>
              <a:rPr lang="en-US" dirty="0" smtClean="0"/>
              <a:t>Our demands on improvement of our arming policy from 2011 is fulfilled.</a:t>
            </a:r>
          </a:p>
          <a:p>
            <a:r>
              <a:rPr lang="en-US" dirty="0" smtClean="0"/>
              <a:t>All resources in our police now is on reforms.(22.7.11)</a:t>
            </a:r>
          </a:p>
          <a:p>
            <a:r>
              <a:rPr lang="en-US" dirty="0" smtClean="0"/>
              <a:t>New structure, fewer districts.</a:t>
            </a:r>
          </a:p>
          <a:p>
            <a:r>
              <a:rPr lang="en-US" dirty="0" smtClean="0"/>
              <a:t>Change culture.</a:t>
            </a:r>
          </a:p>
          <a:p>
            <a:r>
              <a:rPr lang="en-US" dirty="0" smtClean="0"/>
              <a:t>Focus on guard and state of readiness.</a:t>
            </a:r>
          </a:p>
          <a:p>
            <a:r>
              <a:rPr lang="en-US" dirty="0" smtClean="0"/>
              <a:t>The focus on generally armed police has drowned in those processes.</a:t>
            </a:r>
          </a:p>
          <a:p>
            <a:r>
              <a:rPr lang="en-US" dirty="0" smtClean="0"/>
              <a:t>New government, has opened for a generally armed police if that what's the police wants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altLang="nb-NO" smtClean="0"/>
              <a:t>PF – den beste fagforening i politi- og lensmannsetaten, med fornøyde og engasjerte medlemmer</a:t>
            </a: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0633216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Statement from a scientist: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«Norway, the most armed unarmed police- force in the world»</a:t>
            </a:r>
            <a:endParaRPr lang="en-US" sz="48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altLang="nb-NO" smtClean="0"/>
              <a:t>PF – den beste fagforening i politi- og lensmannsetaten, med fornøyde og engasjerte medlemmer</a:t>
            </a: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0946173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Happy </a:t>
            </a:r>
            <a:r>
              <a:rPr lang="nb-NO" dirty="0" err="1" smtClean="0">
                <a:solidFill>
                  <a:srgbClr val="FF0000"/>
                </a:solidFill>
              </a:rPr>
              <a:t>cop</a:t>
            </a:r>
            <a:r>
              <a:rPr lang="nb-NO" dirty="0" smtClean="0">
                <a:solidFill>
                  <a:srgbClr val="FF0000"/>
                </a:solidFill>
              </a:rPr>
              <a:t> from countryside </a:t>
            </a:r>
            <a:r>
              <a:rPr lang="nb-NO" dirty="0" err="1" smtClean="0">
                <a:solidFill>
                  <a:srgbClr val="FF0000"/>
                </a:solidFill>
              </a:rPr>
              <a:t>who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thinks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he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will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carry</a:t>
            </a:r>
            <a:r>
              <a:rPr lang="nb-NO" dirty="0" smtClean="0">
                <a:solidFill>
                  <a:srgbClr val="FF0000"/>
                </a:solidFill>
              </a:rPr>
              <a:t> a </a:t>
            </a:r>
            <a:r>
              <a:rPr lang="nb-NO" dirty="0" err="1" smtClean="0">
                <a:solidFill>
                  <a:srgbClr val="FF0000"/>
                </a:solidFill>
              </a:rPr>
              <a:t>gun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on</a:t>
            </a:r>
            <a:r>
              <a:rPr lang="nb-NO" dirty="0" smtClean="0">
                <a:solidFill>
                  <a:srgbClr val="FF0000"/>
                </a:solidFill>
              </a:rPr>
              <a:t> his hip!!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altLang="nb-NO" smtClean="0"/>
              <a:t>PF – den beste fagforening i politi- og lensmannsetaten, med fornøyde og engasjerte medlemmer</a:t>
            </a:r>
            <a:endParaRPr lang="nb-NO" altLang="nb-N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369" y="1828800"/>
            <a:ext cx="60987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19017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431800" y="609600"/>
            <a:ext cx="7977188" cy="659160"/>
          </a:xfrm>
        </p:spPr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Politiets Fellesforbund (PF)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altLang="nb-NO" dirty="0" smtClean="0"/>
              <a:t>PF – den beste fagforening i politi- og lensmannsetaten, med fornøyde og engasjerte medlemmer</a:t>
            </a:r>
            <a:endParaRPr lang="nb-NO" alt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112568"/>
          </a:xfrm>
        </p:spPr>
        <p:txBody>
          <a:bodyPr/>
          <a:lstStyle/>
          <a:p>
            <a:r>
              <a:rPr lang="en-US" dirty="0" smtClean="0"/>
              <a:t>14 800 members</a:t>
            </a:r>
          </a:p>
          <a:p>
            <a:r>
              <a:rPr lang="en-US" dirty="0" smtClean="0"/>
              <a:t>Ca 8000 police educated, witch is ca 96 % of the police force in Norway.</a:t>
            </a:r>
          </a:p>
          <a:p>
            <a:r>
              <a:rPr lang="en-US" dirty="0" smtClean="0"/>
              <a:t>We also organize civilian employed personnel, ca 65 % of all the employed.</a:t>
            </a:r>
          </a:p>
          <a:p>
            <a:r>
              <a:rPr lang="en-US" dirty="0" smtClean="0"/>
              <a:t>Started in 1906.</a:t>
            </a:r>
          </a:p>
          <a:p>
            <a:r>
              <a:rPr lang="en-US" dirty="0" smtClean="0"/>
              <a:t>Huge mercantile program, insurance, travels, </a:t>
            </a:r>
            <a:r>
              <a:rPr lang="en-US" dirty="0" err="1" smtClean="0"/>
              <a:t>gasolin</a:t>
            </a:r>
            <a:r>
              <a:rPr lang="en-US" dirty="0" smtClean="0"/>
              <a:t>, training centers, new cars, hotels, etc.</a:t>
            </a:r>
          </a:p>
          <a:p>
            <a:r>
              <a:rPr lang="en-US" dirty="0" smtClean="0"/>
              <a:t>Legal help to members.</a:t>
            </a:r>
          </a:p>
          <a:p>
            <a:r>
              <a:rPr lang="en-US" dirty="0" smtClean="0"/>
              <a:t>Education for representatives, used 12 mill NOK in 2013.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75533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1475656" y="1381125"/>
            <a:ext cx="6957144" cy="1039763"/>
          </a:xfrm>
        </p:spPr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Police arming in Norway</a:t>
            </a:r>
            <a:br>
              <a:rPr lang="nb-NO" dirty="0" smtClean="0">
                <a:solidFill>
                  <a:srgbClr val="FF0000"/>
                </a:solidFill>
              </a:rPr>
            </a:br>
            <a:r>
              <a:rPr lang="nb-NO" dirty="0" smtClean="0">
                <a:solidFill>
                  <a:srgbClr val="FF0000"/>
                </a:solidFill>
              </a:rPr>
              <a:t>Index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4" name="Undertittel 3"/>
          <p:cNvSpPr>
            <a:spLocks noGrp="1"/>
          </p:cNvSpPr>
          <p:nvPr>
            <p:ph type="subTitle" sz="quarter" idx="1"/>
          </p:nvPr>
        </p:nvSpPr>
        <p:spPr>
          <a:xfrm>
            <a:off x="395536" y="2492897"/>
            <a:ext cx="8037264" cy="3960439"/>
          </a:xfrm>
        </p:spPr>
        <p:txBody>
          <a:bodyPr/>
          <a:lstStyle/>
          <a:p>
            <a:r>
              <a:rPr lang="en-US" dirty="0" smtClean="0"/>
              <a:t>Situation in Norway 2011</a:t>
            </a:r>
          </a:p>
          <a:p>
            <a:r>
              <a:rPr lang="en-US" dirty="0" smtClean="0"/>
              <a:t>PFs report about armed police in Norway, 2011</a:t>
            </a:r>
          </a:p>
          <a:p>
            <a:r>
              <a:rPr lang="en-US" dirty="0" smtClean="0"/>
              <a:t>PFs demands, National congress 2011.</a:t>
            </a:r>
          </a:p>
          <a:p>
            <a:r>
              <a:rPr lang="en-US" dirty="0" smtClean="0"/>
              <a:t>What happened with our demands?</a:t>
            </a:r>
          </a:p>
          <a:p>
            <a:r>
              <a:rPr lang="en-US" dirty="0" smtClean="0"/>
              <a:t>PFs demands, National congress 2012.</a:t>
            </a:r>
          </a:p>
          <a:p>
            <a:r>
              <a:rPr lang="en-US" dirty="0" smtClean="0"/>
              <a:t>Then, what happened? </a:t>
            </a:r>
          </a:p>
          <a:p>
            <a:r>
              <a:rPr lang="en-US" dirty="0" smtClean="0"/>
              <a:t>Todays situation.</a:t>
            </a:r>
            <a:endParaRPr lang="en-US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4294967295"/>
          </p:nvPr>
        </p:nvSpPr>
        <p:spPr>
          <a:xfrm>
            <a:off x="0" y="6524625"/>
            <a:ext cx="7848600" cy="196850"/>
          </a:xfrm>
        </p:spPr>
        <p:txBody>
          <a:bodyPr/>
          <a:lstStyle/>
          <a:p>
            <a:r>
              <a:rPr lang="nb-NO" altLang="nb-NO" smtClean="0"/>
              <a:t>PF – den beste fagforening i politi- og lensmannsetaten, med fornøyde og engasjerte medlemmer</a:t>
            </a: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9404961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Plassholder f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" y="59324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Sylinder 8"/>
          <p:cNvSpPr txBox="1"/>
          <p:nvPr/>
        </p:nvSpPr>
        <p:spPr>
          <a:xfrm>
            <a:off x="6492214" y="998730"/>
            <a:ext cx="1632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Generell</a:t>
            </a:r>
            <a:endParaRPr lang="nb-NO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nb-NO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Bevæpning</a:t>
            </a:r>
          </a:p>
          <a:p>
            <a:r>
              <a:rPr lang="nb-NO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r>
              <a:rPr lang="nb-NO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 norsk</a:t>
            </a:r>
          </a:p>
          <a:p>
            <a:r>
              <a:rPr lang="nb-NO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politi </a:t>
            </a:r>
            <a:endParaRPr lang="nb-NO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6492213" y="3514403"/>
            <a:ext cx="2112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Bevæpnings-</a:t>
            </a:r>
          </a:p>
          <a:p>
            <a:r>
              <a:rPr lang="nb-NO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Utvalget</a:t>
            </a:r>
          </a:p>
          <a:p>
            <a:r>
              <a:rPr lang="nb-NO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Politiets </a:t>
            </a:r>
          </a:p>
          <a:p>
            <a:r>
              <a:rPr lang="nb-NO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Fellesforbund</a:t>
            </a:r>
          </a:p>
          <a:p>
            <a:r>
              <a:rPr lang="nb-NO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2011</a:t>
            </a:r>
          </a:p>
          <a:p>
            <a:endParaRPr lang="nb-NO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839242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25420" cy="360040"/>
          </a:xfrm>
        </p:spPr>
        <p:txBody>
          <a:bodyPr/>
          <a:lstStyle/>
          <a:p>
            <a:r>
              <a:rPr lang="nb-NO" err="1" smtClean="0">
                <a:solidFill>
                  <a:srgbClr val="FF0000"/>
                </a:solidFill>
              </a:rPr>
              <a:t>PFs</a:t>
            </a:r>
            <a:r>
              <a:rPr lang="nb-NO" smtClean="0">
                <a:solidFill>
                  <a:srgbClr val="FF0000"/>
                </a:solidFill>
              </a:rPr>
              <a:t> arming report 2011</a:t>
            </a:r>
            <a:endParaRPr lang="nb-NO">
              <a:solidFill>
                <a:srgbClr val="FF0000"/>
              </a:solidFill>
            </a:endParaRPr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323528" y="908720"/>
            <a:ext cx="7992888" cy="5616624"/>
          </a:xfrm>
        </p:spPr>
        <p:txBody>
          <a:bodyPr/>
          <a:lstStyle/>
          <a:p>
            <a:r>
              <a:rPr lang="en-US" dirty="0" smtClean="0"/>
              <a:t>Mandate</a:t>
            </a:r>
          </a:p>
          <a:p>
            <a:r>
              <a:rPr lang="en-US" dirty="0" smtClean="0"/>
              <a:t>Method</a:t>
            </a:r>
          </a:p>
          <a:p>
            <a:r>
              <a:rPr lang="en-US" dirty="0" smtClean="0"/>
              <a:t>A description of the present situation</a:t>
            </a:r>
          </a:p>
          <a:p>
            <a:r>
              <a:rPr lang="en-US" dirty="0" smtClean="0"/>
              <a:t>Main arguments for and against permanent arming, from members of PF.</a:t>
            </a:r>
          </a:p>
          <a:p>
            <a:r>
              <a:rPr lang="en-US" dirty="0" smtClean="0"/>
              <a:t>Denmark, armed police since 1965, visit.</a:t>
            </a:r>
          </a:p>
          <a:p>
            <a:r>
              <a:rPr lang="en-US" dirty="0" smtClean="0"/>
              <a:t>New Zealand, like Norway, unarmed, in a process.</a:t>
            </a:r>
          </a:p>
          <a:p>
            <a:r>
              <a:rPr lang="en-US" dirty="0" smtClean="0"/>
              <a:t>USA, member of our committee visited Pennsylvania police dep.</a:t>
            </a:r>
          </a:p>
          <a:p>
            <a:r>
              <a:rPr lang="en-US" dirty="0" smtClean="0"/>
              <a:t>How research can enlightened the committees mandate?</a:t>
            </a:r>
          </a:p>
          <a:p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altLang="nb-NO" smtClean="0"/>
              <a:t>PF – den beste fagforening i politi- og lensmannsetaten, med fornøyde og engasjerte medlemmer</a:t>
            </a: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48548448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-495300"/>
            <a:ext cx="7977188" cy="971972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1556792"/>
            <a:ext cx="7989639" cy="4968552"/>
          </a:xfrm>
        </p:spPr>
        <p:txBody>
          <a:bodyPr/>
          <a:lstStyle/>
          <a:p>
            <a:r>
              <a:rPr lang="en-US" dirty="0" smtClean="0"/>
              <a:t>Quest back, surveys among our members.</a:t>
            </a:r>
          </a:p>
          <a:p>
            <a:r>
              <a:rPr lang="en-US" dirty="0" smtClean="0"/>
              <a:t>Differentiation, some or everybody?</a:t>
            </a:r>
          </a:p>
          <a:p>
            <a:r>
              <a:rPr lang="en-US" dirty="0" smtClean="0"/>
              <a:t>Less lethal weapons.</a:t>
            </a:r>
          </a:p>
          <a:p>
            <a:r>
              <a:rPr lang="en-US" dirty="0" smtClean="0"/>
              <a:t>Remarks from our health and safety representatives.</a:t>
            </a:r>
          </a:p>
          <a:p>
            <a:r>
              <a:rPr lang="en-US" dirty="0" smtClean="0"/>
              <a:t>Conclusions and recommendations.</a:t>
            </a:r>
          </a:p>
          <a:p>
            <a:r>
              <a:rPr lang="en-US" dirty="0" smtClean="0"/>
              <a:t>Terror attack 22.7.2011.</a:t>
            </a:r>
          </a:p>
          <a:p>
            <a:pPr marL="0" indent="0">
              <a:buNone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altLang="nb-NO" smtClean="0"/>
              <a:t>PF – den beste fagforening i politi- og lensmannsetaten, med fornøyde og engasjerte medlemmer</a:t>
            </a: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35819860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977188" cy="990600"/>
          </a:xfrm>
        </p:spPr>
        <p:txBody>
          <a:bodyPr/>
          <a:lstStyle/>
          <a:p>
            <a:r>
              <a:rPr lang="nb-NO" dirty="0" err="1" smtClean="0">
                <a:solidFill>
                  <a:srgbClr val="FF0000"/>
                </a:solidFill>
              </a:rPr>
              <a:t>PFs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conclusions</a:t>
            </a:r>
            <a:r>
              <a:rPr lang="nb-NO" dirty="0" smtClean="0">
                <a:solidFill>
                  <a:srgbClr val="FF0000"/>
                </a:solidFill>
              </a:rPr>
              <a:t> and </a:t>
            </a:r>
            <a:r>
              <a:rPr lang="en-US" dirty="0" smtClean="0">
                <a:solidFill>
                  <a:srgbClr val="FF0000"/>
                </a:solidFill>
              </a:rPr>
              <a:t>recommendations</a:t>
            </a:r>
            <a:r>
              <a:rPr lang="nb-NO" dirty="0" smtClean="0">
                <a:solidFill>
                  <a:srgbClr val="FF0000"/>
                </a:solidFill>
              </a:rPr>
              <a:t> to </a:t>
            </a:r>
            <a:r>
              <a:rPr lang="nb-NO" dirty="0" err="1" smtClean="0">
                <a:solidFill>
                  <a:srgbClr val="FF0000"/>
                </a:solidFill>
              </a:rPr>
              <a:t>the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congress</a:t>
            </a:r>
            <a:r>
              <a:rPr lang="nb-NO" dirty="0" smtClean="0">
                <a:solidFill>
                  <a:srgbClr val="FF0000"/>
                </a:solidFill>
              </a:rPr>
              <a:t> in 2011 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25658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Norwegian police will stay unarmed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Decisions to arm police officers must be taken closer to the actions.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All police vehicles used in duty, must be able to carry both one- and two hands weapons.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All officers must get personally weapons.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More tactical- and weapon training, facilities improvements.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Less lethal weapons must be considered.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Ammunition can be stored on body.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22.7.2011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altLang="nb-NO" smtClean="0"/>
              <a:t>PF – den beste fagforening i politi- og lensmannsetaten, med fornøyde og engasjerte medlemmer</a:t>
            </a: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2818259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>
                <a:solidFill>
                  <a:srgbClr val="FF0000"/>
                </a:solidFill>
              </a:rPr>
              <a:t>What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did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the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congress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decide</a:t>
            </a:r>
            <a:r>
              <a:rPr lang="nb-NO" dirty="0" smtClean="0">
                <a:solidFill>
                  <a:srgbClr val="FF0000"/>
                </a:solidFill>
              </a:rPr>
              <a:t> in 2011?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 1, still unarmed police force in Norway, was not voted over, a majority wanted more time to decide this question, comes up as case on congress 2012.</a:t>
            </a:r>
          </a:p>
          <a:p>
            <a:r>
              <a:rPr lang="en-US" dirty="0" smtClean="0"/>
              <a:t>The other 6 demands was unanimously admitted.</a:t>
            </a:r>
          </a:p>
          <a:p>
            <a:r>
              <a:rPr lang="en-US" dirty="0" smtClean="0"/>
              <a:t>Letters immediately written to police director and minister of justice to claim our demands.</a:t>
            </a:r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altLang="nb-NO" smtClean="0"/>
              <a:t>PF – den beste fagforening i politi- og lensmannsetaten, med fornøyde og engasjerte medlemmer</a:t>
            </a: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730191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1800" y="609600"/>
            <a:ext cx="7977188" cy="1883296"/>
          </a:xfrm>
        </p:spPr>
        <p:txBody>
          <a:bodyPr/>
          <a:lstStyle/>
          <a:p>
            <a:r>
              <a:rPr lang="en-US" dirty="0" smtClean="0"/>
              <a:t>What happened with our demands to the government and chief of police during 2012?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4350" y="2636912"/>
            <a:ext cx="7870825" cy="3763888"/>
          </a:xfrm>
        </p:spPr>
        <p:txBody>
          <a:bodyPr/>
          <a:lstStyle/>
          <a:p>
            <a:r>
              <a:rPr lang="nb-NO" sz="3600" dirty="0" smtClean="0"/>
              <a:t>NOTHING !</a:t>
            </a:r>
          </a:p>
          <a:p>
            <a:r>
              <a:rPr lang="nb-NO" dirty="0" smtClean="0"/>
              <a:t>A </a:t>
            </a:r>
            <a:r>
              <a:rPr lang="nb-NO" dirty="0" err="1" smtClean="0"/>
              <a:t>new</a:t>
            </a:r>
            <a:r>
              <a:rPr lang="nb-NO" dirty="0" smtClean="0"/>
              <a:t> survey september 2012.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altLang="nb-NO" smtClean="0"/>
              <a:t>PF – den beste fagforening i politi- og lensmannsetaten, med fornøyde og engasjerte medlemmer</a:t>
            </a: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94257470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F_standard med visjon">
  <a:themeElements>
    <a:clrScheme name="PF_standard med visjon 1">
      <a:dk1>
        <a:srgbClr val="091B59"/>
      </a:dk1>
      <a:lt1>
        <a:srgbClr val="FFFFFF"/>
      </a:lt1>
      <a:dk2>
        <a:srgbClr val="FFFFFF"/>
      </a:dk2>
      <a:lt2>
        <a:srgbClr val="ADADAD"/>
      </a:lt2>
      <a:accent1>
        <a:srgbClr val="94C957"/>
      </a:accent1>
      <a:accent2>
        <a:srgbClr val="6478B1"/>
      </a:accent2>
      <a:accent3>
        <a:srgbClr val="FFFFFF"/>
      </a:accent3>
      <a:accent4>
        <a:srgbClr val="06154B"/>
      </a:accent4>
      <a:accent5>
        <a:srgbClr val="C8E1B4"/>
      </a:accent5>
      <a:accent6>
        <a:srgbClr val="5A6CA0"/>
      </a:accent6>
      <a:hlink>
        <a:srgbClr val="F18112"/>
      </a:hlink>
      <a:folHlink>
        <a:srgbClr val="28A28A"/>
      </a:folHlink>
    </a:clrScheme>
    <a:fontScheme name="PF_standard med visj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altLang="nb-NO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altLang="nb-NO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PF_standard med visjon 1">
        <a:dk1>
          <a:srgbClr val="091B59"/>
        </a:dk1>
        <a:lt1>
          <a:srgbClr val="FFFFFF"/>
        </a:lt1>
        <a:dk2>
          <a:srgbClr val="FFFFFF"/>
        </a:dk2>
        <a:lt2>
          <a:srgbClr val="ADADAD"/>
        </a:lt2>
        <a:accent1>
          <a:srgbClr val="94C957"/>
        </a:accent1>
        <a:accent2>
          <a:srgbClr val="6478B1"/>
        </a:accent2>
        <a:accent3>
          <a:srgbClr val="FFFFFF"/>
        </a:accent3>
        <a:accent4>
          <a:srgbClr val="06154B"/>
        </a:accent4>
        <a:accent5>
          <a:srgbClr val="C8E1B4"/>
        </a:accent5>
        <a:accent6>
          <a:srgbClr val="5A6CA0"/>
        </a:accent6>
        <a:hlink>
          <a:srgbClr val="F18112"/>
        </a:hlink>
        <a:folHlink>
          <a:srgbClr val="28A2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PF_standard med visjon</Template>
  <TotalTime>1513</TotalTime>
  <Words>1411</Words>
  <Application>Microsoft Office PowerPoint</Application>
  <PresentationFormat>On-screen Show (4:3)</PresentationFormat>
  <Paragraphs>152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Times</vt:lpstr>
      <vt:lpstr>Verdana</vt:lpstr>
      <vt:lpstr>Wingdings</vt:lpstr>
      <vt:lpstr>PF_standard med visjon</vt:lpstr>
      <vt:lpstr>PowerPoint Presentation</vt:lpstr>
      <vt:lpstr>Politiets Fellesforbund (PF)</vt:lpstr>
      <vt:lpstr>Police arming in Norway Index</vt:lpstr>
      <vt:lpstr>PowerPoint Presentation</vt:lpstr>
      <vt:lpstr>PFs arming report 2011</vt:lpstr>
      <vt:lpstr>PowerPoint Presentation</vt:lpstr>
      <vt:lpstr>PFs conclusions and recommendations to the congress in 2011 </vt:lpstr>
      <vt:lpstr>What did the congress decide in 2011?</vt:lpstr>
      <vt:lpstr>What happened with our demands to the government and chief of police during 2012?</vt:lpstr>
      <vt:lpstr>Congress 2012</vt:lpstr>
      <vt:lpstr>PowerPoint Presentation</vt:lpstr>
      <vt:lpstr>Heckler &amp; Koch P30L, 9mm</vt:lpstr>
      <vt:lpstr>Heckler &amp; Koch MP-5, 9 mm</vt:lpstr>
      <vt:lpstr>Less deadly weapon, Taser</vt:lpstr>
      <vt:lpstr>IP Categories</vt:lpstr>
      <vt:lpstr>Situation today?</vt:lpstr>
      <vt:lpstr>Statement from a scientist:</vt:lpstr>
      <vt:lpstr>Happy cop from countryside who thinks he will carry a gun on his hip!!</vt:lpstr>
    </vt:vector>
  </TitlesOfParts>
  <Company>Politiets Fellesforbund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Frank Haga</dc:creator>
  <cp:lastModifiedBy>Eiríkur Hreinn Helgason</cp:lastModifiedBy>
  <cp:revision>48</cp:revision>
  <cp:lastPrinted>2014-03-18T11:59:28Z</cp:lastPrinted>
  <dcterms:created xsi:type="dcterms:W3CDTF">2014-03-17T10:53:49Z</dcterms:created>
  <dcterms:modified xsi:type="dcterms:W3CDTF">2014-03-20T07:54:03Z</dcterms:modified>
</cp:coreProperties>
</file>