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91" r:id="rId3"/>
    <p:sldId id="292" r:id="rId4"/>
    <p:sldId id="293" r:id="rId5"/>
    <p:sldId id="29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B827"/>
    <a:srgbClr val="8D9E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51" autoAdjust="0"/>
    <p:restoredTop sz="94660"/>
  </p:normalViewPr>
  <p:slideViewPr>
    <p:cSldViewPr>
      <p:cViewPr varScale="1">
        <p:scale>
          <a:sx n="156" d="100"/>
          <a:sy n="156" d="100"/>
        </p:scale>
        <p:origin x="1866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256AF-63AB-4581-B70D-B0362D9F1360}" type="datetimeFigureOut">
              <a:rPr lang="en-GB" smtClean="0"/>
              <a:t>20/03/2014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F99AC-0746-47FD-8EAE-BA53AD3F59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1892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16233" indent="-21623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832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211138" y="3883025"/>
            <a:ext cx="8720137" cy="2252663"/>
          </a:xfrm>
          <a:prstGeom prst="rect">
            <a:avLst/>
          </a:prstGeom>
          <a:solidFill>
            <a:srgbClr val="FDB827"/>
          </a:solidFill>
          <a:ln>
            <a:noFill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30" name="Rectangle 34"/>
          <p:cNvSpPr>
            <a:spLocks noChangeArrowheads="1"/>
          </p:cNvSpPr>
          <p:nvPr/>
        </p:nvSpPr>
        <p:spPr bwMode="auto">
          <a:xfrm>
            <a:off x="211138" y="6224588"/>
            <a:ext cx="8720137" cy="433387"/>
          </a:xfrm>
          <a:prstGeom prst="rect">
            <a:avLst/>
          </a:prstGeom>
          <a:solidFill>
            <a:srgbClr val="8D9EAB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85775" y="4019550"/>
            <a:ext cx="8172450" cy="1119188"/>
          </a:xfrm>
        </p:spPr>
        <p:txBody>
          <a:bodyPr lIns="91440" anchor="b"/>
          <a:lstStyle>
            <a:lvl1pPr>
              <a:defRPr sz="2800"/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85775" y="5156200"/>
            <a:ext cx="8172450" cy="830263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795" y="34848"/>
            <a:ext cx="2423695" cy="603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491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40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3225" y="719138"/>
            <a:ext cx="2179638" cy="5448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1138" y="719138"/>
            <a:ext cx="6389687" cy="5448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635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024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512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1138" y="1789113"/>
            <a:ext cx="4284662" cy="437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89113"/>
            <a:ext cx="4284663" cy="437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661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63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672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2828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4727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558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211138" y="6232525"/>
            <a:ext cx="8720137" cy="179388"/>
          </a:xfrm>
          <a:prstGeom prst="rect">
            <a:avLst/>
          </a:prstGeom>
          <a:solidFill>
            <a:srgbClr val="FDB827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66" name="Rectangle 42"/>
          <p:cNvSpPr>
            <a:spLocks noChangeArrowheads="1"/>
          </p:cNvSpPr>
          <p:nvPr/>
        </p:nvSpPr>
        <p:spPr bwMode="auto">
          <a:xfrm>
            <a:off x="211138" y="6461125"/>
            <a:ext cx="8720137" cy="179388"/>
          </a:xfrm>
          <a:prstGeom prst="rect">
            <a:avLst/>
          </a:prstGeom>
          <a:solidFill>
            <a:srgbClr val="8D9EAB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11138" y="719138"/>
            <a:ext cx="8721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11138" y="1789113"/>
            <a:ext cx="8721725" cy="437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62" name="Rectangle 3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281988" y="6486525"/>
            <a:ext cx="601662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25B4BDBB-D8F1-4D0F-A4D8-545FB7D6CA4B}" type="slidenum">
              <a:rPr lang="en-GB" sz="800" b="1">
                <a:solidFill>
                  <a:srgbClr val="000000"/>
                </a:solidFill>
                <a:latin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z="800" b="1" dirty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563" y="45005"/>
            <a:ext cx="2382927" cy="593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0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0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 b="1">
          <a:solidFill>
            <a:srgbClr val="000000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000" b="1">
          <a:solidFill>
            <a:srgbClr val="000000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000" b="1">
          <a:solidFill>
            <a:srgbClr val="000000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000" b="1">
          <a:solidFill>
            <a:srgbClr val="000000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000000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000000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000000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000000"/>
          </a:solidFill>
          <a:latin typeface="Arial" pitchFamily="34" charset="0"/>
        </a:defRPr>
      </a:lvl9pPr>
    </p:titleStyle>
    <p:bodyStyle>
      <a:lvl1pPr marL="180975" indent="-180975" algn="l" rtl="0" fontAlgn="base">
        <a:spcBef>
          <a:spcPct val="0"/>
        </a:spcBef>
        <a:spcAft>
          <a:spcPct val="50000"/>
        </a:spcAft>
        <a:buBlip>
          <a:blip r:embed="rId17"/>
        </a:buBlip>
        <a:defRPr sz="1600">
          <a:solidFill>
            <a:srgbClr val="000000"/>
          </a:solidFill>
          <a:latin typeface="+mn-lt"/>
          <a:ea typeface="+mn-ea"/>
          <a:cs typeface="+mn-cs"/>
        </a:defRPr>
      </a:lvl1pPr>
      <a:lvl2pPr marL="588963" indent="-233363" algn="l" rtl="0" fontAlgn="base">
        <a:spcBef>
          <a:spcPct val="0"/>
        </a:spcBef>
        <a:spcAft>
          <a:spcPct val="50000"/>
        </a:spcAft>
        <a:buFont typeface="Arial" pitchFamily="34" charset="0"/>
        <a:buChar char="–"/>
        <a:defRPr sz="1600">
          <a:solidFill>
            <a:srgbClr val="000000"/>
          </a:solidFill>
          <a:latin typeface="+mn-lt"/>
        </a:defRPr>
      </a:lvl2pPr>
      <a:lvl3pPr marL="1038225" indent="-234950" algn="l" rtl="0" fontAlgn="base">
        <a:spcBef>
          <a:spcPct val="0"/>
        </a:spcBef>
        <a:spcAft>
          <a:spcPct val="50000"/>
        </a:spcAft>
        <a:buFont typeface="Arial" pitchFamily="34" charset="0"/>
        <a:buChar char="–"/>
        <a:defRPr sz="1600">
          <a:solidFill>
            <a:srgbClr val="000000"/>
          </a:solidFill>
          <a:latin typeface="+mn-lt"/>
        </a:defRPr>
      </a:lvl3pPr>
      <a:lvl4pPr marL="1346200" indent="-187325" algn="l" rtl="0" fontAlgn="base">
        <a:lnSpc>
          <a:spcPct val="95000"/>
        </a:lnSpc>
        <a:spcBef>
          <a:spcPct val="20000"/>
        </a:spcBef>
        <a:spcAft>
          <a:spcPct val="20000"/>
        </a:spcAft>
        <a:buBlip>
          <a:blip r:embed="rId18"/>
        </a:buBlip>
        <a:defRPr>
          <a:solidFill>
            <a:schemeClr val="tx1"/>
          </a:solidFill>
          <a:latin typeface="+mn-lt"/>
        </a:defRPr>
      </a:lvl4pPr>
      <a:lvl5pPr marL="1708150" indent="-182563" algn="l" rtl="0" fontAlgn="base">
        <a:lnSpc>
          <a:spcPct val="95000"/>
        </a:lnSpc>
        <a:spcBef>
          <a:spcPct val="20000"/>
        </a:spcBef>
        <a:spcAft>
          <a:spcPct val="20000"/>
        </a:spcAft>
        <a:buBlip>
          <a:blip r:embed="rId18"/>
        </a:buBlip>
        <a:defRPr>
          <a:solidFill>
            <a:schemeClr val="tx1"/>
          </a:solidFill>
          <a:latin typeface="+mn-lt"/>
        </a:defRPr>
      </a:lvl5pPr>
      <a:lvl6pPr marL="2165350" indent="-182563" algn="l" rtl="0" fontAlgn="base">
        <a:lnSpc>
          <a:spcPct val="95000"/>
        </a:lnSpc>
        <a:spcBef>
          <a:spcPct val="20000"/>
        </a:spcBef>
        <a:spcAft>
          <a:spcPct val="20000"/>
        </a:spcAft>
        <a:buBlip>
          <a:blip r:embed="rId18"/>
        </a:buBlip>
        <a:defRPr>
          <a:solidFill>
            <a:schemeClr val="tx1"/>
          </a:solidFill>
          <a:latin typeface="+mn-lt"/>
        </a:defRPr>
      </a:lvl6pPr>
      <a:lvl7pPr marL="2622550" indent="-182563" algn="l" rtl="0" fontAlgn="base">
        <a:lnSpc>
          <a:spcPct val="95000"/>
        </a:lnSpc>
        <a:spcBef>
          <a:spcPct val="20000"/>
        </a:spcBef>
        <a:spcAft>
          <a:spcPct val="20000"/>
        </a:spcAft>
        <a:buBlip>
          <a:blip r:embed="rId18"/>
        </a:buBlip>
        <a:defRPr>
          <a:solidFill>
            <a:schemeClr val="tx1"/>
          </a:solidFill>
          <a:latin typeface="+mn-lt"/>
        </a:defRPr>
      </a:lvl7pPr>
      <a:lvl8pPr marL="3079750" indent="-182563" algn="l" rtl="0" fontAlgn="base">
        <a:lnSpc>
          <a:spcPct val="95000"/>
        </a:lnSpc>
        <a:spcBef>
          <a:spcPct val="20000"/>
        </a:spcBef>
        <a:spcAft>
          <a:spcPct val="20000"/>
        </a:spcAft>
        <a:buBlip>
          <a:blip r:embed="rId18"/>
        </a:buBlip>
        <a:defRPr>
          <a:solidFill>
            <a:schemeClr val="tx1"/>
          </a:solidFill>
          <a:latin typeface="+mn-lt"/>
        </a:defRPr>
      </a:lvl8pPr>
      <a:lvl9pPr marL="3536950" indent="-182563" algn="l" rtl="0" fontAlgn="base">
        <a:lnSpc>
          <a:spcPct val="95000"/>
        </a:lnSpc>
        <a:spcBef>
          <a:spcPct val="20000"/>
        </a:spcBef>
        <a:spcAft>
          <a:spcPct val="20000"/>
        </a:spcAft>
        <a:buBlip>
          <a:blip r:embed="rId18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" t="23468" r="1254" b="22472"/>
          <a:stretch/>
        </p:blipFill>
        <p:spPr>
          <a:xfrm>
            <a:off x="219074" y="712465"/>
            <a:ext cx="8705851" cy="3076575"/>
          </a:xfrm>
          <a:prstGeom prst="rect">
            <a:avLst/>
          </a:prstGeom>
        </p:spPr>
      </p:pic>
      <p:sp>
        <p:nvSpPr>
          <p:cNvPr id="653315" name="Rectangle 3"/>
          <p:cNvSpPr>
            <a:spLocks noGrp="1" noChangeArrowheads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GB" b="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Jafnrétti</a:t>
            </a:r>
            <a:r>
              <a:rPr lang="en-GB" b="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GB" b="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og</a:t>
            </a:r>
            <a:r>
              <a:rPr lang="en-GB" b="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GB" b="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lögreglan</a:t>
            </a:r>
            <a:br>
              <a:rPr lang="en-GB" b="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is-IS" sz="1800" dirty="0" smtClean="0">
                <a:latin typeface="+mn-lt"/>
              </a:rPr>
              <a:t>Áskoranir </a:t>
            </a:r>
            <a:r>
              <a:rPr lang="is-IS" sz="1800" dirty="0">
                <a:latin typeface="+mn-lt"/>
              </a:rPr>
              <a:t>og </a:t>
            </a:r>
            <a:r>
              <a:rPr lang="is-IS" sz="1800" dirty="0" smtClean="0">
                <a:latin typeface="+mn-lt"/>
              </a:rPr>
              <a:t>tækifæri</a:t>
            </a:r>
            <a:endParaRPr lang="en-GB" sz="1800" b="0" dirty="0">
              <a:latin typeface="+mn-lt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Haraldur Johannessen </a:t>
            </a:r>
            <a:endParaRPr lang="en-GB" dirty="0" smtClean="0"/>
          </a:p>
          <a:p>
            <a:r>
              <a:rPr lang="en-GB" dirty="0" err="1" smtClean="0"/>
              <a:t>ríkislögreglustjóri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218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Stefna ríkislögreglustjóra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Markmið ríkislögreglustjóra </a:t>
            </a:r>
          </a:p>
          <a:p>
            <a:r>
              <a:rPr lang="is-IS" dirty="0" smtClean="0"/>
              <a:t>Jafnréttisnefnd og jafnréttisfulltrúi lögreglu</a:t>
            </a:r>
          </a:p>
          <a:p>
            <a:r>
              <a:rPr lang="is-IS" dirty="0" smtClean="0"/>
              <a:t>Rannsókn á vinnumenningu lögreglu</a:t>
            </a:r>
          </a:p>
          <a:p>
            <a:r>
              <a:rPr lang="is-IS" dirty="0" smtClean="0"/>
              <a:t>Erindi ríkislögreglustjóra á opnum fundi aðgerðahóps um launajafnrétti</a:t>
            </a:r>
          </a:p>
          <a:p>
            <a:r>
              <a:rPr lang="is-IS" dirty="0" smtClean="0"/>
              <a:t>Fjölgun kvenna í lögreglu</a:t>
            </a:r>
          </a:p>
          <a:p>
            <a:r>
              <a:rPr lang="is-IS" dirty="0" smtClean="0"/>
              <a:t>Jafnrétti til starfa. Setningar og skipanir ríkislögreglustjóra</a:t>
            </a:r>
          </a:p>
          <a:p>
            <a:r>
              <a:rPr lang="is-IS" dirty="0" smtClean="0"/>
              <a:t>Jafnrétti til tekna </a:t>
            </a:r>
          </a:p>
          <a:p>
            <a:r>
              <a:rPr lang="is-IS" dirty="0" smtClean="0"/>
              <a:t>Jafnrétti til þróunar í starfi</a:t>
            </a:r>
          </a:p>
          <a:p>
            <a:r>
              <a:rPr lang="is-IS" dirty="0" smtClean="0"/>
              <a:t>Hæfismat við val á nýliðum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43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Horft til framtíðar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Lögreglulagafrumvarpið</a:t>
            </a:r>
          </a:p>
          <a:p>
            <a:r>
              <a:rPr lang="is-IS" dirty="0" smtClean="0"/>
              <a:t>Setningar og skipanir lögreglustjóra</a:t>
            </a:r>
          </a:p>
          <a:p>
            <a:r>
              <a:rPr lang="is-IS" dirty="0" smtClean="0"/>
              <a:t>Hæfnisnefnd ríkislögreglustjóra</a:t>
            </a:r>
          </a:p>
          <a:p>
            <a:r>
              <a:rPr lang="is-IS" dirty="0" smtClean="0"/>
              <a:t>Aukinn hlutur kvenna</a:t>
            </a:r>
          </a:p>
          <a:p>
            <a:r>
              <a:rPr lang="is-IS" dirty="0" smtClean="0"/>
              <a:t>Breytingar á vali nýliða í lögreglu</a:t>
            </a:r>
          </a:p>
          <a:p>
            <a:r>
              <a:rPr lang="is-IS" dirty="0" smtClean="0"/>
              <a:t>Breytingar á menntun lögreglumanna</a:t>
            </a:r>
          </a:p>
          <a:p>
            <a:r>
              <a:rPr lang="is-IS" dirty="0" smtClean="0"/>
              <a:t>Framgangspróf</a:t>
            </a:r>
          </a:p>
          <a:p>
            <a:r>
              <a:rPr lang="is-IS" dirty="0" err="1" smtClean="0"/>
              <a:t>Skýrsla</a:t>
            </a:r>
            <a:r>
              <a:rPr lang="is-IS" dirty="0" smtClean="0"/>
              <a:t> starfshóps ríkislögreglustjóra um samþættingu kynja- og jafnréttissjónarmiða í stefnumótun og ákvörðunum lögreglu frá 17. </a:t>
            </a:r>
            <a:r>
              <a:rPr lang="is-IS" smtClean="0"/>
              <a:t>mars 2014</a:t>
            </a:r>
            <a:endParaRPr lang="is-IS" dirty="0" smtClean="0"/>
          </a:p>
          <a:p>
            <a:endParaRPr lang="is-I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44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Hlutfall</a:t>
            </a:r>
            <a:r>
              <a:rPr lang="en-US" dirty="0" smtClean="0"/>
              <a:t> </a:t>
            </a:r>
            <a:r>
              <a:rPr lang="en-US" dirty="0" err="1" smtClean="0"/>
              <a:t>kvenna</a:t>
            </a:r>
            <a:r>
              <a:rPr lang="en-US" dirty="0" smtClean="0"/>
              <a:t> </a:t>
            </a:r>
            <a:r>
              <a:rPr lang="en-US" dirty="0" err="1" smtClean="0"/>
              <a:t>eftir</a:t>
            </a:r>
            <a:r>
              <a:rPr lang="en-US" dirty="0" smtClean="0"/>
              <a:t> </a:t>
            </a:r>
            <a:r>
              <a:rPr lang="en-US" dirty="0" err="1" smtClean="0"/>
              <a:t>starfstigum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5072311"/>
              </p:ext>
            </p:extLst>
          </p:nvPr>
        </p:nvGraphicFramePr>
        <p:xfrm>
          <a:off x="971601" y="1700804"/>
          <a:ext cx="6336704" cy="3744419"/>
        </p:xfrm>
        <a:graphic>
          <a:graphicData uri="http://schemas.openxmlformats.org/drawingml/2006/table">
            <a:tbl>
              <a:tblPr/>
              <a:tblGrid>
                <a:gridCol w="2088634"/>
                <a:gridCol w="849614"/>
                <a:gridCol w="849614"/>
                <a:gridCol w="849614"/>
                <a:gridCol w="849614"/>
                <a:gridCol w="849614"/>
              </a:tblGrid>
              <a:tr h="2753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Starfsstig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Karl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Kona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Samtals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Hlutfall karla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Hlutfall kvenna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275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Yfirlögregluþjónn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Aðstoðaryfirlögregluþjónn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Aðalvarðstjóri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Lögreglufulltrúi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Varðstjóri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Rannsóknarlögreglumaður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Lögreglumenn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Samtals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87,3%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12,7%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275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Héraðslögreglumaður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Afleysingarmaður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Samtals</a:t>
                      </a:r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87,2%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12,8%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99592" y="5445224"/>
            <a:ext cx="14997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1200" dirty="0" smtClean="0"/>
              <a:t>m.v. 1. febrúar 2014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28737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Starfstig</a:t>
            </a:r>
            <a:r>
              <a:rPr lang="en-US" dirty="0" smtClean="0"/>
              <a:t> </a:t>
            </a:r>
            <a:r>
              <a:rPr lang="en-US" dirty="0" err="1" smtClean="0"/>
              <a:t>eftir</a:t>
            </a:r>
            <a:r>
              <a:rPr lang="en-US" dirty="0" smtClean="0"/>
              <a:t> </a:t>
            </a:r>
            <a:r>
              <a:rPr lang="en-US" dirty="0" err="1" smtClean="0"/>
              <a:t>embættum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838348"/>
              </p:ext>
            </p:extLst>
          </p:nvPr>
        </p:nvGraphicFramePr>
        <p:xfrm>
          <a:off x="1184335" y="1351312"/>
          <a:ext cx="6775329" cy="4525960"/>
        </p:xfrm>
        <a:graphic>
          <a:graphicData uri="http://schemas.openxmlformats.org/drawingml/2006/table">
            <a:tbl>
              <a:tblPr/>
              <a:tblGrid>
                <a:gridCol w="1023924"/>
                <a:gridCol w="522855"/>
                <a:gridCol w="522855"/>
                <a:gridCol w="522855"/>
                <a:gridCol w="522855"/>
                <a:gridCol w="522855"/>
                <a:gridCol w="522855"/>
                <a:gridCol w="522855"/>
                <a:gridCol w="522855"/>
                <a:gridCol w="522855"/>
                <a:gridCol w="522855"/>
                <a:gridCol w="522855"/>
              </a:tblGrid>
              <a:tr h="142151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Umdæmi/embætti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Yfirlögregluþjónn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Aðstoðaryfirlögregluþjónn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Aðalvarðstjóri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Lögreglufulltrúi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Varðstjóri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Rannsóknarlögreglumaður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Lögreglumaður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Afleysingamaður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Samtals starfandi lögreglumenn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Héraðslögreglumaður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Alls</a:t>
                      </a:r>
                    </a:p>
                  </a:txBody>
                  <a:tcPr marL="0" marR="0" marT="0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63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Akranes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163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Akureyri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163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Blönduós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163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Borgarnes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163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Eskifjörður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163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Húsavík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163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Hvolsvöllur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163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Höfuðborgarsvæðið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163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Lögregluskólinn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163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Ríkislögreglustjórinn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163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Sauðárkrókur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163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Selfoss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163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Seyðisfjörður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163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Sérstakur saksóknari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163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Snæfellsnes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163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Suðurnes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163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Vestfirðir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163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Vestmannaeyjar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6339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Samtals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00022" y="5877272"/>
            <a:ext cx="14997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1200" dirty="0" smtClean="0"/>
              <a:t>m.v. 1. febrúar 2014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42795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GDTS:ELEMENTNAME" val="SlideMaster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GDTS:ELEMENTNAME" val="BodyFP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GDTS:ELEMENTNAME" val="SlideMasterPageNumbe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GDTS:ELEMENTNAME" val="TitleMasterTitl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GDTS:ELEMENTNAME" val="TitleMasterSubtitle"/>
</p:tagLst>
</file>

<file path=ppt/theme/theme1.xml><?xml version="1.0" encoding="utf-8"?>
<a:theme xmlns:a="http://schemas.openxmlformats.org/drawingml/2006/main" name="Default Design">
  <a:themeElements>
    <a:clrScheme name="Logreglan gul">
      <a:dk1>
        <a:srgbClr val="000000"/>
      </a:dk1>
      <a:lt1>
        <a:srgbClr val="E5E5E5"/>
      </a:lt1>
      <a:dk2>
        <a:srgbClr val="333333"/>
      </a:dk2>
      <a:lt2>
        <a:srgbClr val="A21E24"/>
      </a:lt2>
      <a:accent1>
        <a:srgbClr val="FFD700"/>
      </a:accent1>
      <a:accent2>
        <a:srgbClr val="808080"/>
      </a:accent2>
      <a:accent3>
        <a:srgbClr val="F0F0F0"/>
      </a:accent3>
      <a:accent4>
        <a:srgbClr val="000000"/>
      </a:accent4>
      <a:accent5>
        <a:srgbClr val="FFE2AD"/>
      </a:accent5>
      <a:accent6>
        <a:srgbClr val="737373"/>
      </a:accent6>
      <a:hlink>
        <a:srgbClr val="B3B3B3"/>
      </a:hlink>
      <a:folHlink>
        <a:srgbClr val="E0700A"/>
      </a:folHlink>
    </a:clrScheme>
    <a:fontScheme name="RLS ZZ">
      <a:majorFont>
        <a:latin typeface="ZwoPro-Black"/>
        <a:ea typeface=""/>
        <a:cs typeface=""/>
      </a:majorFont>
      <a:minorFont>
        <a:latin typeface="ZwoPro-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E5E5E5"/>
        </a:dk2>
        <a:lt2>
          <a:srgbClr val="B00000"/>
        </a:lt2>
        <a:accent1>
          <a:srgbClr val="FFCC33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FE2AD"/>
        </a:accent5>
        <a:accent6>
          <a:srgbClr val="737373"/>
        </a:accent6>
        <a:hlink>
          <a:srgbClr val="B3B3B3"/>
        </a:hlink>
        <a:folHlink>
          <a:srgbClr val="0000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E5E5E5"/>
        </a:dk2>
        <a:lt2>
          <a:srgbClr val="A21E24"/>
        </a:lt2>
        <a:accent1>
          <a:srgbClr val="FFCC33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FE2AD"/>
        </a:accent5>
        <a:accent6>
          <a:srgbClr val="737373"/>
        </a:accent6>
        <a:hlink>
          <a:srgbClr val="B3B3B3"/>
        </a:hlink>
        <a:folHlink>
          <a:srgbClr val="1D408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1D4081"/>
        </a:lt1>
        <a:dk2>
          <a:srgbClr val="E5E5E5"/>
        </a:dk2>
        <a:lt2>
          <a:srgbClr val="A21E24"/>
        </a:lt2>
        <a:accent1>
          <a:srgbClr val="FFCC33"/>
        </a:accent1>
        <a:accent2>
          <a:srgbClr val="808080"/>
        </a:accent2>
        <a:accent3>
          <a:srgbClr val="ABAFC1"/>
        </a:accent3>
        <a:accent4>
          <a:srgbClr val="000000"/>
        </a:accent4>
        <a:accent5>
          <a:srgbClr val="FFE2AD"/>
        </a:accent5>
        <a:accent6>
          <a:srgbClr val="737373"/>
        </a:accent6>
        <a:hlink>
          <a:srgbClr val="B3B3B3"/>
        </a:hlink>
        <a:folHlink>
          <a:srgbClr val="E0700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E5E5E5"/>
        </a:lt1>
        <a:dk2>
          <a:srgbClr val="E5E5E5"/>
        </a:dk2>
        <a:lt2>
          <a:srgbClr val="A21E24"/>
        </a:lt2>
        <a:accent1>
          <a:srgbClr val="FFCC33"/>
        </a:accent1>
        <a:accent2>
          <a:srgbClr val="808080"/>
        </a:accent2>
        <a:accent3>
          <a:srgbClr val="F0F0F0"/>
        </a:accent3>
        <a:accent4>
          <a:srgbClr val="000000"/>
        </a:accent4>
        <a:accent5>
          <a:srgbClr val="FFE2AD"/>
        </a:accent5>
        <a:accent6>
          <a:srgbClr val="737373"/>
        </a:accent6>
        <a:hlink>
          <a:srgbClr val="B3B3B3"/>
        </a:hlink>
        <a:folHlink>
          <a:srgbClr val="E070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8735</TotalTime>
  <Words>376</Words>
  <Application>Microsoft Office PowerPoint</Application>
  <PresentationFormat>On-screen Show (4:3)</PresentationFormat>
  <Paragraphs>263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Segoe UI</vt:lpstr>
      <vt:lpstr>ZwoPro-Black</vt:lpstr>
      <vt:lpstr>ZwoPro-Light</vt:lpstr>
      <vt:lpstr>Default Design</vt:lpstr>
      <vt:lpstr>Jafnrétti og lögreglan Áskoranir og tækifæri</vt:lpstr>
      <vt:lpstr>Stefna ríkislögreglustjóra</vt:lpstr>
      <vt:lpstr>Horft til framtíðar</vt:lpstr>
      <vt:lpstr>Hlutfall kvenna eftir starfstigum</vt:lpstr>
      <vt:lpstr>Starfstig eftir embættum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Jónas Ingi Pétursson - RLS</dc:creator>
  <cp:lastModifiedBy>0100</cp:lastModifiedBy>
  <cp:revision>27</cp:revision>
  <dcterms:created xsi:type="dcterms:W3CDTF">2011-09-01T15:04:36Z</dcterms:created>
  <dcterms:modified xsi:type="dcterms:W3CDTF">2014-03-20T11:04:34Z</dcterms:modified>
</cp:coreProperties>
</file>