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12192000" cy="6858000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Óskar Þór Guðmundsson" initials="ÓÞG" lastIdx="0" clrIdx="0">
    <p:extLst>
      <p:ext uri="{19B8F6BF-5375-455C-9EA6-DF929625EA0E}">
        <p15:presenceInfo xmlns:p15="http://schemas.microsoft.com/office/powerpoint/2012/main" userId="ca3bf33a74b57cc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77738" autoAdjust="0"/>
  </p:normalViewPr>
  <p:slideViewPr>
    <p:cSldViewPr snapToGrid="0">
      <p:cViewPr varScale="1">
        <p:scale>
          <a:sx n="58" d="100"/>
          <a:sy n="58" d="100"/>
        </p:scale>
        <p:origin x="90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íðuhaussstaðgengill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gsetningarstaðgengill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BAFA58-AA60-40EC-83FB-A29679E95605}" type="datetimeFigureOut">
              <a:rPr lang="is-IS" smtClean="0"/>
              <a:t>20.3.2014</a:t>
            </a:fld>
            <a:endParaRPr lang="is-IS"/>
          </a:p>
        </p:txBody>
      </p:sp>
      <p:sp>
        <p:nvSpPr>
          <p:cNvPr id="4" name="Skyggnumyndastaðgengill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s-IS"/>
          </a:p>
        </p:txBody>
      </p:sp>
      <p:sp>
        <p:nvSpPr>
          <p:cNvPr id="5" name="Minnispunktastaðgengill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is-IS"/>
          </a:p>
        </p:txBody>
      </p:sp>
      <p:sp>
        <p:nvSpPr>
          <p:cNvPr id="6" name="Síðufótarstaðgengill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kyggnunúmersstaðgengill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C004A4-E024-4F10-972E-41C69AF8D2A5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081763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C004A4-E024-4F10-972E-41C69AF8D2A5}" type="slidenum">
              <a:rPr lang="is-IS" smtClean="0"/>
              <a:t>1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3057210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yggnumyndastaðgengill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innispunktastaðgengil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is-IS" dirty="0" smtClean="0"/>
              <a:t>Skoðanakönnun á</a:t>
            </a:r>
            <a:r>
              <a:rPr lang="is-IS" baseline="0" dirty="0" smtClean="0"/>
              <a:t> meðal lögreglumanna í byrjun febrúar 2012.  65% lögreglumanna svöruðu og svarendur því 438.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s-IS" baseline="0" dirty="0" smtClean="0"/>
              <a:t>Oft miklar umræður á þingum LL og ekki síst á síðasta þingi í Stykkishólmi þar sem margir lögreglumenn lýstu fyrir þáverandi Innanríkisráðherra, þeirra reynslu af því að </a:t>
            </a:r>
            <a:r>
              <a:rPr lang="is-IS" baseline="0" dirty="0" err="1" smtClean="0"/>
              <a:t>fást</a:t>
            </a:r>
            <a:r>
              <a:rPr lang="is-IS" baseline="0" dirty="0" smtClean="0"/>
              <a:t> </a:t>
            </a:r>
            <a:r>
              <a:rPr lang="is-IS" baseline="0" dirty="0" err="1" smtClean="0"/>
              <a:t>óvopnaðir</a:t>
            </a:r>
            <a:r>
              <a:rPr lang="is-IS" baseline="0" dirty="0" smtClean="0"/>
              <a:t> við vopnaða einstaklinga.</a:t>
            </a:r>
          </a:p>
          <a:p>
            <a:endParaRPr lang="is-IS" dirty="0"/>
          </a:p>
        </p:txBody>
      </p:sp>
      <p:sp>
        <p:nvSpPr>
          <p:cNvPr id="4" name="Skyggnunúmersstaðgengill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C004A4-E024-4F10-972E-41C69AF8D2A5}" type="slidenum">
              <a:rPr lang="is-IS" smtClean="0"/>
              <a:t>2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597041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yggnumyndastaðgengill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innispunktastaðgengil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kyggnunúmersstaðgengill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C004A4-E024-4F10-972E-41C69AF8D2A5}" type="slidenum">
              <a:rPr lang="is-IS" smtClean="0"/>
              <a:t>3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6411617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yggnumyndastaðgengill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innispunktastaðgengil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is-IS" dirty="0" smtClean="0"/>
              <a:t>Landsamband</a:t>
            </a:r>
            <a:r>
              <a:rPr lang="is-IS" baseline="0" dirty="0" smtClean="0"/>
              <a:t> lögreglumanna er nánast daglega að gefa umsagnir og álit á hinum ýmsu málum og því miður er ákaflega sjaldan sem tekið er mark á sjónarmiðum okkar.  Fagleg </a:t>
            </a:r>
            <a:r>
              <a:rPr lang="is-IS" baseline="0" dirty="0" err="1" smtClean="0"/>
              <a:t>rök</a:t>
            </a:r>
            <a:r>
              <a:rPr lang="is-IS" baseline="0" dirty="0" smtClean="0"/>
              <a:t> eru látin víkja fyrir pólitískum hentugleik eða skoðunum einstakra embættismanna… þetta finnst okkur miður.</a:t>
            </a:r>
            <a:endParaRPr lang="is-IS" dirty="0"/>
          </a:p>
        </p:txBody>
      </p:sp>
      <p:sp>
        <p:nvSpPr>
          <p:cNvPr id="4" name="Skyggnunúmersstaðgengill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C004A4-E024-4F10-972E-41C69AF8D2A5}" type="slidenum">
              <a:rPr lang="is-IS" smtClean="0"/>
              <a:t>4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245478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ilskygg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is-IS" smtClean="0"/>
              <a:t>Smelltu til að breyta stíl aðaltitils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s-IS" smtClean="0"/>
              <a:t>Smelltu til að breyta stíl aðalundirtitla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D5E2-8F0B-4E46-A6F2-E4938AE3B395}" type="datetimeFigureOut">
              <a:rPr lang="is-IS" smtClean="0"/>
              <a:t>20.3.2014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A9F94-E339-435D-B6A0-30077D1F1B91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172087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íðmynd með myndtex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s-IS" smtClean="0"/>
              <a:t>Smelltu til að breyta stíl aðaltitils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s-IS" smtClean="0"/>
              <a:t>Smelltu á tákn til að bæta við mynd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Smelltu til að breyta stílum aðaltexta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D5E2-8F0B-4E46-A6F2-E4938AE3B395}" type="datetimeFigureOut">
              <a:rPr lang="is-IS" smtClean="0"/>
              <a:t>20.3.2014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A9F94-E339-435D-B6A0-30077D1F1B91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521439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ill og myndtex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is-IS" smtClean="0"/>
              <a:t>Smelltu til að breyta stíl aðaltitils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Smelltu til að breyta stílum aðaltexta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D5E2-8F0B-4E46-A6F2-E4938AE3B395}" type="datetimeFigureOut">
              <a:rPr lang="is-IS" smtClean="0"/>
              <a:t>20.3.2014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A9F94-E339-435D-B6A0-30077D1F1B91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736330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tna í með myndtex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is-IS" smtClean="0"/>
              <a:t>Smelltu til að breyta stíl aðaltitils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is-IS" smtClean="0"/>
              <a:t>Smelltu til að breyta stílum aðaltexta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Smelltu til að breyta stílum aðaltexta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D5E2-8F0B-4E46-A6F2-E4938AE3B395}" type="datetimeFigureOut">
              <a:rPr lang="is-IS" smtClean="0"/>
              <a:t>20.3.2014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A9F94-E339-435D-B6A0-30077D1F1B91}" type="slidenum">
              <a:rPr lang="is-IS" smtClean="0"/>
              <a:t>‹#›</a:t>
            </a:fld>
            <a:endParaRPr lang="is-I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96468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fnspja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s-IS" smtClean="0"/>
              <a:t>Smelltu til að breyta stíl aðaltitils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s-IS" smtClean="0"/>
              <a:t>Smelltu til að breyta stílum aðaltexta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D5E2-8F0B-4E46-A6F2-E4938AE3B395}" type="datetimeFigureOut">
              <a:rPr lang="is-IS" smtClean="0"/>
              <a:t>20.3.2014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A9F94-E339-435D-B6A0-30077D1F1B91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7110732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dálk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is-IS" smtClean="0"/>
              <a:t>Smelltu til að breyta stíl aðaltitils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Smelltu til að breyta stílum aðaltexta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Smelltu til að breyta stílum aðaltexta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Smelltu til að breyta stílum aðaltexta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Smelltu til að breyta stílum aðaltexta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Smelltu til að breyta stílum aðaltexta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Smelltu til að breyta stílum aðaltexta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D5E2-8F0B-4E46-A6F2-E4938AE3B395}" type="datetimeFigureOut">
              <a:rPr lang="is-IS" smtClean="0"/>
              <a:t>20.3.2014</a:t>
            </a:fld>
            <a:endParaRPr lang="is-I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A9F94-E339-435D-B6A0-30077D1F1B91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7360336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mynddálk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is-IS" smtClean="0"/>
              <a:t>Smelltu til að breyta stíl aðaltitils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Smelltu til að breyta stílum aðaltexta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s-IS" smtClean="0"/>
              <a:t>Smelltu á tákn til að bæta við mynd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Smelltu til að breyta stílum aðaltexta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Smelltu til að breyta stílum aðaltexta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s-IS" smtClean="0"/>
              <a:t>Smelltu á tákn til að bæta við mynd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Smelltu til að breyta stílum aðaltexta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Smelltu til að breyta stílum aðaltexta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s-IS" smtClean="0"/>
              <a:t>Smelltu á tákn til að bæta við mynd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Smelltu til að breyta stílum aðaltexta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D5E2-8F0B-4E46-A6F2-E4938AE3B395}" type="datetimeFigureOut">
              <a:rPr lang="is-IS" smtClean="0"/>
              <a:t>20.3.2014</a:t>
            </a:fld>
            <a:endParaRPr lang="is-I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A9F94-E339-435D-B6A0-30077D1F1B91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4218206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ill og lóðréttur tex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Smelltu til að breyta stíl aðaltitils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D5E2-8F0B-4E46-A6F2-E4938AE3B395}" type="datetimeFigureOut">
              <a:rPr lang="is-IS" smtClean="0"/>
              <a:t>20.3.2014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A9F94-E339-435D-B6A0-30077D1F1B91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717858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óðréttur titill og tex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is-IS" smtClean="0"/>
              <a:t>Smelltu til að breyta stíl aðaltitils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D5E2-8F0B-4E46-A6F2-E4938AE3B395}" type="datetimeFigureOut">
              <a:rPr lang="is-IS" smtClean="0"/>
              <a:t>20.3.2014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A9F94-E339-435D-B6A0-30077D1F1B91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063389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ill og ef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Smelltu til að breyta stíl aðaltitils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D5E2-8F0B-4E46-A6F2-E4938AE3B395}" type="datetimeFigureOut">
              <a:rPr lang="is-IS" smtClean="0"/>
              <a:t>20.3.2014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A9F94-E339-435D-B6A0-30077D1F1B91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607286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Kaflafyrirsö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s-IS" smtClean="0"/>
              <a:t>Smelltu til að breyta stíl aðaltitils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s-IS" smtClean="0"/>
              <a:t>Smelltu til að breyta stílum aðaltexta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D5E2-8F0B-4E46-A6F2-E4938AE3B395}" type="datetimeFigureOut">
              <a:rPr lang="is-IS" smtClean="0"/>
              <a:t>20.3.2014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A9F94-E339-435D-B6A0-30077D1F1B91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38650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ö efnisatrið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Smelltu til að breyta stíl aðaltitils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D5E2-8F0B-4E46-A6F2-E4938AE3B395}" type="datetimeFigureOut">
              <a:rPr lang="is-IS" smtClean="0"/>
              <a:t>20.3.2014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A9F94-E339-435D-B6A0-30077D1F1B91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321443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anburð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s-IS" smtClean="0"/>
              <a:t>Smelltu til að breyta stíl aðaltitils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Smelltu til að breyta stílum aðaltexta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Smelltu til að breyta stílum aðaltexta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D5E2-8F0B-4E46-A6F2-E4938AE3B395}" type="datetimeFigureOut">
              <a:rPr lang="is-IS" smtClean="0"/>
              <a:t>20.3.2014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A9F94-E339-435D-B6A0-30077D1F1B91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404400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ðeins tit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Smelltu til að breyta stíl aðaltitils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D5E2-8F0B-4E46-A6F2-E4938AE3B395}" type="datetimeFigureOut">
              <a:rPr lang="is-IS" smtClean="0"/>
              <a:t>20.3.2014</a:t>
            </a:fld>
            <a:endParaRPr lang="is-I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A9F94-E339-435D-B6A0-30077D1F1B91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942147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Au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D5E2-8F0B-4E46-A6F2-E4938AE3B395}" type="datetimeFigureOut">
              <a:rPr lang="is-IS" smtClean="0"/>
              <a:t>20.3.2014</a:t>
            </a:fld>
            <a:endParaRPr lang="is-I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A9F94-E339-435D-B6A0-30077D1F1B91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676550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Efni með skýringartex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is-IS" smtClean="0"/>
              <a:t>Smelltu til að breyta stíl aðaltitils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Smelltu til að breyta stílum aðaltexta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D5E2-8F0B-4E46-A6F2-E4938AE3B395}" type="datetimeFigureOut">
              <a:rPr lang="is-IS" smtClean="0"/>
              <a:t>20.3.2014</a:t>
            </a:fld>
            <a:endParaRPr lang="is-I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A9F94-E339-435D-B6A0-30077D1F1B91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45853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Mynd með skýringartex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is-IS" smtClean="0"/>
              <a:t>Smelltu til að breyta stíl aðaltitils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s-IS" smtClean="0"/>
              <a:t>Smelltu á tákn til að bæta við mynd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Smelltu til að breyta stílum aðaltexta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D5E2-8F0B-4E46-A6F2-E4938AE3B395}" type="datetimeFigureOut">
              <a:rPr lang="is-IS" smtClean="0"/>
              <a:t>20.3.2014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A9F94-E339-435D-B6A0-30077D1F1B91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888933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is-IS" smtClean="0"/>
              <a:t>Smelltu til að breyta stíl aðaltitils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E19D5E2-8F0B-4E46-A6F2-E4938AE3B395}" type="datetimeFigureOut">
              <a:rPr lang="is-IS" smtClean="0"/>
              <a:t>20.3.2014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A9F94-E339-435D-B6A0-30077D1F1B91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4500909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ctrTitle"/>
          </p:nvPr>
        </p:nvSpPr>
        <p:spPr>
          <a:xfrm>
            <a:off x="166256" y="1447800"/>
            <a:ext cx="11665526" cy="3329581"/>
          </a:xfrm>
        </p:spPr>
        <p:txBody>
          <a:bodyPr>
            <a:normAutofit/>
          </a:bodyPr>
          <a:lstStyle/>
          <a:p>
            <a:r>
              <a:rPr lang="is-IS" sz="4800" dirty="0" smtClean="0"/>
              <a:t>Lögreglan á </a:t>
            </a:r>
            <a:r>
              <a:rPr lang="is-IS" sz="4800" dirty="0" smtClean="0"/>
              <a:t>Íslandi </a:t>
            </a:r>
            <a:r>
              <a:rPr lang="is-IS" sz="4800" dirty="0" smtClean="0"/>
              <a:t>og vopnaburður</a:t>
            </a:r>
            <a:endParaRPr lang="is-IS" sz="4800" dirty="0"/>
          </a:p>
        </p:txBody>
      </p:sp>
      <p:sp>
        <p:nvSpPr>
          <p:cNvPr id="3" name="Undirtitil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s-IS" dirty="0" smtClean="0"/>
              <a:t>Sjónarmið LL og lögreglumanna</a:t>
            </a:r>
            <a:endParaRPr lang="is-IS" dirty="0"/>
          </a:p>
        </p:txBody>
      </p:sp>
      <p:pic>
        <p:nvPicPr>
          <p:cNvPr id="4" name="Myn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1653" y="1752599"/>
            <a:ext cx="2312262" cy="2375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42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Hvað vitum við um sjónarmið lögreglumanna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sz="2800" dirty="0" smtClean="0"/>
              <a:t>Skoðanakönnun frá 2012</a:t>
            </a:r>
          </a:p>
          <a:p>
            <a:r>
              <a:rPr lang="is-IS" sz="2800" dirty="0" smtClean="0"/>
              <a:t>Umræður á þingum LL</a:t>
            </a:r>
          </a:p>
          <a:p>
            <a:r>
              <a:rPr lang="is-IS" sz="2800" dirty="0" smtClean="0"/>
              <a:t>Ályktanir og umræður á fundum svæðisdeilda LL</a:t>
            </a:r>
            <a:endParaRPr lang="is-IS" sz="2800" dirty="0"/>
          </a:p>
        </p:txBody>
      </p:sp>
      <p:pic>
        <p:nvPicPr>
          <p:cNvPr id="4" name="Myn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6943" y="250002"/>
            <a:ext cx="654120" cy="672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761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En hvað vilja lögreglumenn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s-IS" sz="2800" dirty="0" smtClean="0"/>
              <a:t>Skoðanakönnun 2012 leiddi eftirfarandi í ljós:</a:t>
            </a:r>
          </a:p>
          <a:p>
            <a:pPr lvl="1"/>
            <a:r>
              <a:rPr lang="is-IS" sz="2000" dirty="0" smtClean="0"/>
              <a:t>84,5% lögreglumanna vilja að </a:t>
            </a:r>
            <a:r>
              <a:rPr lang="is-IS" sz="2000" dirty="0" err="1" smtClean="0"/>
              <a:t>Taser</a:t>
            </a:r>
            <a:r>
              <a:rPr lang="is-IS" sz="2000" dirty="0" smtClean="0"/>
              <a:t> valdbeitingartækið verði hluti af þeirra búnaði.</a:t>
            </a:r>
          </a:p>
          <a:p>
            <a:pPr marL="457200" lvl="1" indent="0">
              <a:buNone/>
            </a:pPr>
            <a:endParaRPr lang="is-IS" sz="2000" dirty="0" smtClean="0"/>
          </a:p>
          <a:p>
            <a:pPr lvl="1"/>
            <a:r>
              <a:rPr lang="is-IS" sz="2000" dirty="0" smtClean="0"/>
              <a:t>83,5% lögreglumanna vilja að skotvopn séu í læstum hirslum í lögreglubifreiðunum og aðgengileg með heimild yfirmanna.</a:t>
            </a:r>
          </a:p>
          <a:p>
            <a:pPr marL="457200" lvl="1" indent="0">
              <a:buNone/>
            </a:pPr>
            <a:endParaRPr lang="is-IS" sz="2000" dirty="0" smtClean="0"/>
          </a:p>
          <a:p>
            <a:pPr lvl="1"/>
            <a:r>
              <a:rPr lang="is-IS" sz="2000" dirty="0" smtClean="0"/>
              <a:t>70% lögreglumanna töldu að þjálfun með skotvopn væri með óviðunandi hætti og þyrfti að </a:t>
            </a:r>
            <a:r>
              <a:rPr lang="is-IS" sz="2000" dirty="0" err="1" smtClean="0"/>
              <a:t>bæta</a:t>
            </a:r>
            <a:r>
              <a:rPr lang="is-IS" sz="2000" dirty="0" smtClean="0"/>
              <a:t>.</a:t>
            </a:r>
          </a:p>
          <a:p>
            <a:pPr marL="457200" lvl="1" indent="0">
              <a:buNone/>
            </a:pPr>
            <a:endParaRPr lang="is-IS" dirty="0"/>
          </a:p>
          <a:p>
            <a:r>
              <a:rPr lang="is-IS" dirty="0" smtClean="0"/>
              <a:t>Á þingum LL og fundum svæðisdeilda hefur komið fram að lögreglumenn vilja ekki bera skotvopn við almenn störf.</a:t>
            </a:r>
          </a:p>
          <a:p>
            <a:pPr lvl="1"/>
            <a:endParaRPr lang="is-IS" dirty="0" smtClean="0"/>
          </a:p>
          <a:p>
            <a:endParaRPr lang="is-IS" dirty="0"/>
          </a:p>
        </p:txBody>
      </p:sp>
      <p:pic>
        <p:nvPicPr>
          <p:cNvPr id="4" name="Myn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6943" y="250002"/>
            <a:ext cx="654120" cy="672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238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Hvað vill Landsamband Lögreglumanna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>
          <a:xfrm>
            <a:off x="1103312" y="2052918"/>
            <a:ext cx="9869488" cy="4195481"/>
          </a:xfrm>
        </p:spPr>
        <p:txBody>
          <a:bodyPr/>
          <a:lstStyle/>
          <a:p>
            <a:r>
              <a:rPr lang="is-IS" sz="2400" dirty="0" smtClean="0"/>
              <a:t>Eðlilegra og meira samráð ráðamanna og lögreglumanna</a:t>
            </a:r>
          </a:p>
          <a:p>
            <a:pPr lvl="1"/>
            <a:r>
              <a:rPr lang="is-IS" dirty="0" smtClean="0"/>
              <a:t>Notandinn (lögreglumaðurinn) er ekki spurður og því vantar inn í ákvarðanatökuna sjónamið þess sem vinnur verkin.</a:t>
            </a:r>
          </a:p>
          <a:p>
            <a:pPr marL="457200" lvl="1" indent="0">
              <a:buNone/>
            </a:pPr>
            <a:endParaRPr lang="is-IS" dirty="0" smtClean="0"/>
          </a:p>
          <a:p>
            <a:pPr lvl="1"/>
            <a:r>
              <a:rPr lang="is-IS" dirty="0" smtClean="0"/>
              <a:t>Notandinn spurður en ekki tekið mark á sjónarmiðum hans.</a:t>
            </a:r>
          </a:p>
          <a:p>
            <a:pPr marL="457200" lvl="1" indent="0">
              <a:buNone/>
            </a:pPr>
            <a:endParaRPr lang="is-IS" dirty="0" smtClean="0"/>
          </a:p>
          <a:p>
            <a:pPr lvl="1"/>
            <a:r>
              <a:rPr lang="is-IS" dirty="0" smtClean="0"/>
              <a:t>Ákvarðanir er varða </a:t>
            </a:r>
            <a:r>
              <a:rPr lang="is-IS" dirty="0" err="1" smtClean="0"/>
              <a:t>löggæslu</a:t>
            </a:r>
            <a:r>
              <a:rPr lang="is-IS" dirty="0" smtClean="0"/>
              <a:t> oft teknar á pólitískum forsendum… ekki faglegum.</a:t>
            </a:r>
          </a:p>
          <a:p>
            <a:pPr marL="914400" lvl="2" indent="0">
              <a:buNone/>
            </a:pPr>
            <a:endParaRPr lang="is-IS" dirty="0"/>
          </a:p>
          <a:p>
            <a:pPr lvl="1"/>
            <a:endParaRPr lang="is-IS" dirty="0" smtClean="0"/>
          </a:p>
          <a:p>
            <a:pPr lvl="1"/>
            <a:endParaRPr lang="is-IS" dirty="0"/>
          </a:p>
          <a:p>
            <a:pPr lvl="1"/>
            <a:endParaRPr lang="is-IS" dirty="0"/>
          </a:p>
        </p:txBody>
      </p:sp>
      <p:pic>
        <p:nvPicPr>
          <p:cNvPr id="4" name="Myn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6943" y="250002"/>
            <a:ext cx="654120" cy="672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683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yn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986" y="197247"/>
            <a:ext cx="10216862" cy="6456697"/>
          </a:xfrm>
          <a:prstGeom prst="rect">
            <a:avLst/>
          </a:prstGeom>
        </p:spPr>
      </p:pic>
      <p:pic>
        <p:nvPicPr>
          <p:cNvPr id="5" name="Mynd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6943" y="250002"/>
            <a:ext cx="654120" cy="672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04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yn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578" y="0"/>
            <a:ext cx="3550843" cy="6858000"/>
          </a:xfrm>
          <a:prstGeom prst="rect">
            <a:avLst/>
          </a:prstGeom>
        </p:spPr>
      </p:pic>
      <p:pic>
        <p:nvPicPr>
          <p:cNvPr id="5" name="Mynd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6943" y="250002"/>
            <a:ext cx="654120" cy="672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Að lokum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sz="2800" dirty="0" err="1" smtClean="0"/>
              <a:t>Breivik</a:t>
            </a:r>
            <a:r>
              <a:rPr lang="is-IS" sz="2800" dirty="0" smtClean="0"/>
              <a:t> breytti ekki heiminum………..en hann breytti kannski viðhorfi ráðamanna til viðbúnaðar lögreglu og opnaði augu almennings.</a:t>
            </a:r>
          </a:p>
          <a:p>
            <a:r>
              <a:rPr lang="is-IS" sz="2800" dirty="0" smtClean="0"/>
              <a:t>Við erum illa í stakk búin til að takast á við hættulega menn í daglegum störfum okkar.</a:t>
            </a:r>
          </a:p>
          <a:p>
            <a:r>
              <a:rPr lang="is-IS" sz="2800" dirty="0" smtClean="0"/>
              <a:t>Fyrst þurfum við að viðurkenna það…...svo getum við farið að vinna í því að </a:t>
            </a:r>
            <a:r>
              <a:rPr lang="is-IS" sz="2800" dirty="0" err="1" smtClean="0"/>
              <a:t>bæta</a:t>
            </a:r>
            <a:r>
              <a:rPr lang="is-IS" sz="2800" dirty="0" smtClean="0"/>
              <a:t> okkur.</a:t>
            </a:r>
          </a:p>
        </p:txBody>
      </p:sp>
      <p:pic>
        <p:nvPicPr>
          <p:cNvPr id="4" name="Myn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6943" y="250002"/>
            <a:ext cx="654120" cy="672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330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óneind">
  <a:themeElements>
    <a:clrScheme name="Jóneind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Jóneind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Jóneind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þ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136</TotalTime>
  <Words>320</Words>
  <Application>Microsoft Office PowerPoint</Application>
  <PresentationFormat>Widescreen</PresentationFormat>
  <Paragraphs>35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Wingdings 3</vt:lpstr>
      <vt:lpstr>Jóneind</vt:lpstr>
      <vt:lpstr>Lögreglan á Íslandi og vopnaburður</vt:lpstr>
      <vt:lpstr>Hvað vitum við um sjónarmið lögreglumanna</vt:lpstr>
      <vt:lpstr>En hvað vilja lögreglumenn</vt:lpstr>
      <vt:lpstr>Hvað vill Landsamband Lögreglumanna</vt:lpstr>
      <vt:lpstr>PowerPoint Presentation</vt:lpstr>
      <vt:lpstr>PowerPoint Presentation</vt:lpstr>
      <vt:lpstr>Að lokum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Lögreglan á íslandi og vopnaburður</dc:title>
  <dc:creator>Óskar Þór Guðmundsson</dc:creator>
  <cp:lastModifiedBy>0104</cp:lastModifiedBy>
  <cp:revision>11</cp:revision>
  <dcterms:created xsi:type="dcterms:W3CDTF">2014-03-19T10:33:58Z</dcterms:created>
  <dcterms:modified xsi:type="dcterms:W3CDTF">2014-03-20T22:07:03Z</dcterms:modified>
</cp:coreProperties>
</file>