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4" r:id="rId2"/>
    <p:sldId id="343" r:id="rId3"/>
    <p:sldId id="335" r:id="rId4"/>
    <p:sldId id="336" r:id="rId5"/>
    <p:sldId id="337" r:id="rId6"/>
    <p:sldId id="346" r:id="rId7"/>
    <p:sldId id="259" r:id="rId8"/>
    <p:sldId id="339" r:id="rId9"/>
    <p:sldId id="341" r:id="rId10"/>
    <p:sldId id="338" r:id="rId11"/>
    <p:sldId id="356" r:id="rId12"/>
    <p:sldId id="328" r:id="rId13"/>
    <p:sldId id="333" r:id="rId14"/>
    <p:sldId id="344" r:id="rId15"/>
    <p:sldId id="353" r:id="rId16"/>
    <p:sldId id="330" r:id="rId17"/>
    <p:sldId id="331" r:id="rId18"/>
    <p:sldId id="357" r:id="rId19"/>
    <p:sldId id="345" r:id="rId20"/>
    <p:sldId id="265" r:id="rId21"/>
    <p:sldId id="348" r:id="rId22"/>
    <p:sldId id="355" r:id="rId23"/>
    <p:sldId id="352" r:id="rId24"/>
    <p:sldId id="274" r:id="rId25"/>
    <p:sldId id="349" r:id="rId26"/>
    <p:sldId id="270" r:id="rId27"/>
    <p:sldId id="347" r:id="rId28"/>
    <p:sldId id="350" r:id="rId29"/>
    <p:sldId id="351" r:id="rId30"/>
  </p:sldIdLst>
  <p:sldSz cx="9906000" cy="6858000" type="A4"/>
  <p:notesSz cx="6805613" cy="9944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62AB"/>
    <a:srgbClr val="0033CC"/>
    <a:srgbClr val="326ABE"/>
    <a:srgbClr val="3272BE"/>
    <a:srgbClr val="3275BE"/>
    <a:srgbClr val="306AC0"/>
    <a:srgbClr val="2E83C2"/>
    <a:srgbClr val="3366C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29" autoAdjust="0"/>
  </p:normalViewPr>
  <p:slideViewPr>
    <p:cSldViewPr>
      <p:cViewPr varScale="1">
        <p:scale>
          <a:sx n="69" d="100"/>
          <a:sy n="69" d="100"/>
        </p:scale>
        <p:origin x="216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5382"/>
    </p:cViewPr>
  </p:sorterViewPr>
  <p:notesViewPr>
    <p:cSldViewPr>
      <p:cViewPr varScale="1">
        <p:scale>
          <a:sx n="91" d="100"/>
          <a:sy n="91" d="100"/>
        </p:scale>
        <p:origin x="-3738" y="-10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idhuvud_v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915165" cy="4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075" name="sidhuvud_h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90785" y="2"/>
            <a:ext cx="1814829" cy="4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2012-08-29</a:t>
            </a:r>
            <a:endParaRPr lang="sv-SE" dirty="0"/>
          </a:p>
        </p:txBody>
      </p:sp>
      <p:sp>
        <p:nvSpPr>
          <p:cNvPr id="3076" name="sidfot_v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897"/>
            <a:ext cx="6049434" cy="4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en-US" dirty="0" smtClean="0"/>
              <a:t>The National Leadership Centre of the Swedish Police, </a:t>
            </a:r>
            <a:r>
              <a:rPr lang="en-US" dirty="0" err="1" smtClean="0"/>
              <a:t>Boel</a:t>
            </a:r>
            <a:r>
              <a:rPr lang="en-US" dirty="0" smtClean="0"/>
              <a:t> </a:t>
            </a:r>
            <a:r>
              <a:rPr lang="en-US" dirty="0" err="1" smtClean="0"/>
              <a:t>Håkansson</a:t>
            </a:r>
            <a:endParaRPr lang="sv-SE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00669" y="9446897"/>
            <a:ext cx="604944" cy="4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03F1A724-DC2C-4914-AF46-D803EDFF403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87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9138" y="752475"/>
            <a:ext cx="5367337" cy="371633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841" y="4723449"/>
            <a:ext cx="4992358" cy="447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15" tIns="44512" rIns="90615" bIns="44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054" name="sidfot_v_n"/>
          <p:cNvSpPr>
            <a:spLocks noChangeArrowheads="1"/>
          </p:cNvSpPr>
          <p:nvPr/>
        </p:nvSpPr>
        <p:spPr bwMode="auto">
          <a:xfrm>
            <a:off x="0" y="9446897"/>
            <a:ext cx="5973816" cy="4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/>
          <a:p>
            <a:r>
              <a:rPr lang="en-US" sz="1200" dirty="0" smtClean="0">
                <a:latin typeface="Times New Roman" charset="0"/>
              </a:rPr>
              <a:t>The National Leadership Centre of the Swedish Police, </a:t>
            </a:r>
            <a:r>
              <a:rPr lang="en-US" sz="1200" dirty="0" err="1" smtClean="0">
                <a:latin typeface="Times New Roman" charset="0"/>
              </a:rPr>
              <a:t>Boel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en-US" sz="1200" dirty="0" err="1" smtClean="0">
                <a:latin typeface="Times New Roman" charset="0"/>
              </a:rPr>
              <a:t>Håkansson</a:t>
            </a:r>
            <a:endParaRPr lang="sv-SE" sz="1200" dirty="0">
              <a:latin typeface="Times New Roman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97519" y="9446897"/>
            <a:ext cx="604944" cy="4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/>
          <a:p>
            <a:pPr algn="r"/>
            <a:fld id="{1CE0CDAB-8E91-4251-9523-5A6A99D7A74F}" type="slidenum">
              <a:rPr lang="sv-SE" sz="1200">
                <a:latin typeface="Times New Roman" charset="0"/>
              </a:rPr>
              <a:pPr algn="r"/>
              <a:t>‹#›</a:t>
            </a:fld>
            <a:endParaRPr lang="sv-SE" sz="1200">
              <a:latin typeface="Times New Roman" charset="0"/>
            </a:endParaRPr>
          </a:p>
        </p:txBody>
      </p:sp>
      <p:sp>
        <p:nvSpPr>
          <p:cNvPr id="8" name="sidhuvud_v_n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915165" cy="4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9" name="sidhuvud_h_n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90785" y="2"/>
            <a:ext cx="1814829" cy="4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2012-08-29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743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1270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 txBox="1">
            <a:spLocks noGrp="1" noChangeArrowheads="1"/>
          </p:cNvSpPr>
          <p:nvPr/>
        </p:nvSpPr>
        <p:spPr bwMode="auto">
          <a:xfrm>
            <a:off x="1" y="1"/>
            <a:ext cx="4915872" cy="49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8" tIns="45784" rIns="91568" bIns="4578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1200">
                <a:latin typeface="Times New Roman" charset="0"/>
                <a:ea typeface="ヒラギノ角ゴ Pro W3" charset="-128"/>
              </a:rPr>
              <a:t> </a:t>
            </a:r>
          </a:p>
        </p:txBody>
      </p:sp>
      <p:sp>
        <p:nvSpPr>
          <p:cNvPr id="839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Platshållare för anteckninga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4137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9008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6724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920" indent="-228920">
              <a:buAutoNum type="arabicPeriod"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4683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9765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6194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0425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468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943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042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050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Platshållare för anteckninga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098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 txBox="1">
            <a:spLocks noGrp="1" noChangeArrowheads="1"/>
          </p:cNvSpPr>
          <p:nvPr/>
        </p:nvSpPr>
        <p:spPr bwMode="auto">
          <a:xfrm>
            <a:off x="1" y="1"/>
            <a:ext cx="4915872" cy="49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8" tIns="45784" rIns="91568" bIns="45784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sv-SE" altLang="sv-SE">
                <a:solidFill>
                  <a:srgbClr val="000000"/>
                </a:solidFill>
                <a:ea typeface="ヒラギノ角ゴ Pro W3" charset="-128"/>
              </a:rPr>
              <a:t> </a:t>
            </a: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Platshållare för anteckninga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825144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59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 txBox="1">
            <a:spLocks noGrp="1" noChangeArrowheads="1"/>
          </p:cNvSpPr>
          <p:nvPr/>
        </p:nvSpPr>
        <p:spPr bwMode="auto">
          <a:xfrm>
            <a:off x="1" y="1"/>
            <a:ext cx="4915872" cy="49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8" tIns="45784" rIns="91568" bIns="4578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1200">
                <a:latin typeface="Times New Roman" charset="0"/>
                <a:ea typeface="ヒラギノ角ゴ Pro W3" charset="-128"/>
              </a:rPr>
              <a:t> </a:t>
            </a:r>
          </a:p>
        </p:txBody>
      </p:sp>
      <p:sp>
        <p:nvSpPr>
          <p:cNvPr id="84995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Platshållare för bildnummer 3"/>
          <p:cNvSpPr txBox="1">
            <a:spLocks noGrp="1"/>
          </p:cNvSpPr>
          <p:nvPr/>
        </p:nvSpPr>
        <p:spPr bwMode="auto">
          <a:xfrm>
            <a:off x="3854183" y="9445297"/>
            <a:ext cx="2949841" cy="49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410C4FF-9CBC-41FF-9384-80B881890C69}" type="slidenum">
              <a:rPr lang="sv-SE" altLang="sv-SE" sz="1600">
                <a:latin typeface="Calibri" charset="0"/>
                <a:ea typeface="ヒラギノ角ゴ Pro W3" charset="-128"/>
              </a:rPr>
              <a:pPr algn="r" eaLnBrk="1" hangingPunct="1"/>
              <a:t>8</a:t>
            </a:fld>
            <a:endParaRPr lang="sv-SE" altLang="sv-SE" sz="1600">
              <a:latin typeface="Calibri" charset="0"/>
              <a:ea typeface="ヒラギノ角ゴ Pro W3" charset="-128"/>
            </a:endParaRPr>
          </a:p>
        </p:txBody>
      </p:sp>
      <p:sp>
        <p:nvSpPr>
          <p:cNvPr id="2" name="Platshållare för anteckninga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8547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 txBox="1">
            <a:spLocks noGrp="1" noChangeArrowheads="1"/>
          </p:cNvSpPr>
          <p:nvPr/>
        </p:nvSpPr>
        <p:spPr bwMode="auto">
          <a:xfrm>
            <a:off x="1" y="1"/>
            <a:ext cx="4915872" cy="49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568" tIns="45784" rIns="91568" bIns="4578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1200">
                <a:latin typeface="Times New Roman" charset="0"/>
                <a:ea typeface="ヒラギノ角ゴ Pro W3" charset="-128"/>
              </a:rPr>
              <a:t> </a:t>
            </a:r>
          </a:p>
        </p:txBody>
      </p:sp>
      <p:sp>
        <p:nvSpPr>
          <p:cNvPr id="84995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Platshållare för bildnummer 3"/>
          <p:cNvSpPr txBox="1">
            <a:spLocks noGrp="1"/>
          </p:cNvSpPr>
          <p:nvPr/>
        </p:nvSpPr>
        <p:spPr bwMode="auto">
          <a:xfrm>
            <a:off x="3854183" y="9445297"/>
            <a:ext cx="2949841" cy="49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410C4FF-9CBC-41FF-9384-80B881890C69}" type="slidenum">
              <a:rPr lang="sv-SE" altLang="sv-SE" sz="1600">
                <a:latin typeface="Calibri" charset="0"/>
                <a:ea typeface="ヒラギノ角ゴ Pro W3" charset="-128"/>
              </a:rPr>
              <a:pPr algn="r" eaLnBrk="1" hangingPunct="1"/>
              <a:t>9</a:t>
            </a:fld>
            <a:endParaRPr lang="sv-SE" altLang="sv-SE" sz="1600">
              <a:latin typeface="Calibri" charset="0"/>
              <a:ea typeface="ヒラギノ角ゴ Pro W3" charset="-128"/>
            </a:endParaRPr>
          </a:p>
        </p:txBody>
      </p:sp>
      <p:sp>
        <p:nvSpPr>
          <p:cNvPr id="2" name="Platshållare för anteckninga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615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1032"/>
          <p:cNvSpPr>
            <a:spLocks noChangeArrowheads="1"/>
          </p:cNvSpPr>
          <p:nvPr/>
        </p:nvSpPr>
        <p:spPr bwMode="auto">
          <a:xfrm>
            <a:off x="9337675" y="6261100"/>
            <a:ext cx="4064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fld id="{6077BA2F-4F97-47ED-BC04-84ECAD999CBA}" type="slidenum">
              <a:rPr lang="sv-SE" sz="12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sv-SE" sz="1200"/>
          </a:p>
        </p:txBody>
      </p:sp>
      <p:pic>
        <p:nvPicPr>
          <p:cNvPr id="6" name="61bbed52-364c-427a-be5b-9e983cf17c8e" descr="7FEAE19A-6F1D-4194-8E0E-C284D7778FCD@r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006" y="225083"/>
            <a:ext cx="943200" cy="128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National Leadership Centre of the Swedish Police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86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010400" y="381000"/>
            <a:ext cx="2081213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960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National Leadership Centre of the Swedish Police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65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Languagetext_Bildbakgrund"/>
          <p:cNvSpPr txBox="1">
            <a:spLocks noChangeArrowheads="1"/>
          </p:cNvSpPr>
          <p:nvPr userDrawn="1"/>
        </p:nvSpPr>
        <p:spPr bwMode="auto">
          <a:xfrm>
            <a:off x="3088800" y="6458400"/>
            <a:ext cx="6094800" cy="23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6800" rIns="90000" bIns="0"/>
          <a:lstStyle/>
          <a:p>
            <a:pPr algn="r"/>
            <a:endParaRPr lang="sv-SE" sz="1400" dirty="0">
              <a:solidFill>
                <a:srgbClr val="003B7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3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National Leadership Centre of the Swedish Police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97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4060825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75225" y="2057400"/>
            <a:ext cx="4062413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National Leadership Centre of the Swedish Police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852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National Leadership Centre of the Swedish Police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09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National Leadership Centre of the Swedish Police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59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National Leadership Centre of the Swedish Police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22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National Leadership Centre of the Swedish Police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72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National Leadership Centre of the Swedish Police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760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329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4450" rIns="72000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Rubrikområde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827563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44450" rIns="792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Nivå ett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4"/>
            <a:endParaRPr lang="sv-SE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337675" y="6261100"/>
            <a:ext cx="4064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fld id="{FE9CE125-4B7D-4DAD-AFDF-FC7D0B70E349}" type="slidenum">
              <a:rPr lang="sv-SE" sz="1200"/>
              <a:pPr>
                <a:spcBef>
                  <a:spcPct val="50000"/>
                </a:spcBef>
              </a:pPr>
              <a:t>‹#›</a:t>
            </a:fld>
            <a:endParaRPr lang="sv-SE" sz="1200"/>
          </a:p>
        </p:txBody>
      </p:sp>
      <p:sp>
        <p:nvSpPr>
          <p:cNvPr id="1038" name="Languagetext_Bildbakgrund"/>
          <p:cNvSpPr txBox="1">
            <a:spLocks noChangeArrowheads="1"/>
          </p:cNvSpPr>
          <p:nvPr/>
        </p:nvSpPr>
        <p:spPr bwMode="auto">
          <a:xfrm>
            <a:off x="838200" y="6494463"/>
            <a:ext cx="3105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sv-SE" sz="1100" dirty="0" smtClean="0"/>
              <a:t> </a:t>
            </a:r>
            <a:endParaRPr lang="sv-SE" sz="1100" dirty="0"/>
          </a:p>
        </p:txBody>
      </p:sp>
      <p:sp>
        <p:nvSpPr>
          <p:cNvPr id="1045" name="Blue_line"/>
          <p:cNvSpPr>
            <a:spLocks noChangeShapeType="1"/>
          </p:cNvSpPr>
          <p:nvPr/>
        </p:nvSpPr>
        <p:spPr bwMode="auto">
          <a:xfrm>
            <a:off x="2208213" y="6419850"/>
            <a:ext cx="6881812" cy="0"/>
          </a:xfrm>
          <a:prstGeom prst="line">
            <a:avLst/>
          </a:prstGeom>
          <a:noFill/>
          <a:ln w="57150">
            <a:solidFill>
              <a:srgbClr val="1862A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" name="DateText_Bildbakgrund"/>
          <p:cNvSpPr txBox="1">
            <a:spLocks noChangeArrowheads="1"/>
          </p:cNvSpPr>
          <p:nvPr userDrawn="1"/>
        </p:nvSpPr>
        <p:spPr bwMode="auto">
          <a:xfrm>
            <a:off x="3088800" y="6458400"/>
            <a:ext cx="6094800" cy="2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0000" bIns="46800">
            <a:spAutoFit/>
          </a:bodyPr>
          <a:lstStyle/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The National Leadership Centre of the Swedish Police</a:t>
            </a:r>
            <a:endParaRPr lang="sv-SE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" y="5857200"/>
            <a:ext cx="1886400" cy="707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4D4D4D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text 1"/>
          <p:cNvSpPr>
            <a:spLocks/>
          </p:cNvSpPr>
          <p:nvPr/>
        </p:nvSpPr>
        <p:spPr bwMode="auto">
          <a:xfrm>
            <a:off x="636601" y="1456410"/>
            <a:ext cx="7543800" cy="154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36000"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sv-SE" sz="4000" b="1" dirty="0" smtClean="0">
                <a:solidFill>
                  <a:srgbClr val="1862A8"/>
                </a:solidFill>
              </a:rPr>
              <a:t>The Swedish Police – </a:t>
            </a:r>
          </a:p>
          <a:p>
            <a:r>
              <a:rPr lang="en-US" sz="4000" b="1" dirty="0" smtClean="0">
                <a:solidFill>
                  <a:srgbClr val="1862AB"/>
                </a:solidFill>
              </a:rPr>
              <a:t>Gender Equality</a:t>
            </a:r>
          </a:p>
          <a:p>
            <a:endParaRPr lang="en-US" altLang="sv-SE" sz="4000" b="1" dirty="0">
              <a:solidFill>
                <a:srgbClr val="1862A8"/>
              </a:solidFill>
            </a:endParaRPr>
          </a:p>
        </p:txBody>
      </p:sp>
      <p:sp>
        <p:nvSpPr>
          <p:cNvPr id="62467" name="Blue_line"/>
          <p:cNvSpPr>
            <a:spLocks noChangeShapeType="1"/>
          </p:cNvSpPr>
          <p:nvPr/>
        </p:nvSpPr>
        <p:spPr bwMode="auto">
          <a:xfrm>
            <a:off x="0" y="3733800"/>
            <a:ext cx="9906000" cy="0"/>
          </a:xfrm>
          <a:prstGeom prst="line">
            <a:avLst/>
          </a:prstGeom>
          <a:noFill/>
          <a:ln w="241300">
            <a:solidFill>
              <a:srgbClr val="1862A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62468" name="Bildobjekt 5" descr="Fram collage NYA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4925"/>
            <a:ext cx="99060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4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570037" y="188640"/>
            <a:ext cx="8329613" cy="1143000"/>
          </a:xfrm>
        </p:spPr>
        <p:txBody>
          <a:bodyPr/>
          <a:lstStyle/>
          <a:p>
            <a:r>
              <a:rPr lang="en-GB" altLang="sv-SE" dirty="0" smtClean="0"/>
              <a:t>Our core values</a:t>
            </a:r>
          </a:p>
        </p:txBody>
      </p:sp>
      <p:sp>
        <p:nvSpPr>
          <p:cNvPr id="18" name="Прямоугольник 6"/>
          <p:cNvSpPr/>
          <p:nvPr/>
        </p:nvSpPr>
        <p:spPr>
          <a:xfrm>
            <a:off x="860425" y="1892300"/>
            <a:ext cx="2797175" cy="3424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eaLnBrk="0" hangingPunct="0">
              <a:defRPr/>
            </a:pP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789363" y="1892300"/>
            <a:ext cx="2792412" cy="3424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eaLnBrk="0" hangingPunct="0">
              <a:spcAft>
                <a:spcPts val="1800"/>
              </a:spcAft>
              <a:defRPr/>
            </a:pP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6"/>
          <p:cNvSpPr/>
          <p:nvPr/>
        </p:nvSpPr>
        <p:spPr>
          <a:xfrm>
            <a:off x="6716713" y="1892300"/>
            <a:ext cx="2797175" cy="3424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eaLnBrk="0" hangingPunct="0">
              <a:spcBef>
                <a:spcPts val="1200"/>
              </a:spcBef>
              <a:spcAft>
                <a:spcPts val="600"/>
              </a:spcAft>
              <a:defRPr/>
            </a:pP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9462" name="Rectangle 3"/>
          <p:cNvSpPr txBox="1">
            <a:spLocks noChangeArrowheads="1"/>
          </p:cNvSpPr>
          <p:nvPr/>
        </p:nvSpPr>
        <p:spPr bwMode="auto">
          <a:xfrm>
            <a:off x="600716" y="1941432"/>
            <a:ext cx="59832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44450" rIns="79200" bIns="44450"/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PragmaticaC" pitchFamily="82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ragmaticaC" pitchFamily="82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ragmaticaC" pitchFamily="82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ragmaticaC" pitchFamily="82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ragmaticaC" pitchFamily="82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ragmaticaC" pitchFamily="82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ragmaticaC" pitchFamily="82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ragmaticaC" pitchFamily="82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ragmaticaC" pitchFamily="82" charset="0"/>
                <a:ea typeface="ヒラギノ角ゴ Pro W3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GB" sz="2000" b="1" dirty="0" smtClean="0">
                <a:latin typeface="Arial" charset="0"/>
              </a:rPr>
              <a:t>Committed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b="1" dirty="0" smtClean="0">
                <a:latin typeface="Arial" charset="0"/>
              </a:rPr>
              <a:t>–</a:t>
            </a:r>
            <a:r>
              <a:rPr lang="en-GB" sz="2000" dirty="0" smtClean="0">
                <a:latin typeface="Arial" charset="0"/>
              </a:rPr>
              <a:t> showing responsibility and respect. We assume responsibility for our work and respect the equal worth of all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GB" sz="2000" b="1" dirty="0" smtClean="0">
                <a:latin typeface="Arial" charset="0"/>
              </a:rPr>
              <a:t>Efficient </a:t>
            </a:r>
            <a:r>
              <a:rPr lang="en-GB" sz="2000" b="1" dirty="0" smtClean="0"/>
              <a:t>–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Arial" charset="0"/>
              </a:rPr>
              <a:t>with results and development </a:t>
            </a:r>
            <a:br>
              <a:rPr lang="en-GB" sz="2000" dirty="0" smtClean="0">
                <a:latin typeface="Arial" charset="0"/>
              </a:rPr>
            </a:br>
            <a:r>
              <a:rPr lang="en-GB" sz="2000" dirty="0" smtClean="0">
                <a:latin typeface="Arial" charset="0"/>
              </a:rPr>
              <a:t>in mind. We focus on results, cooperation and continuous development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GB" sz="2000" b="1" dirty="0" smtClean="0">
                <a:latin typeface="Arial" charset="0"/>
              </a:rPr>
              <a:t>Available </a:t>
            </a:r>
            <a:r>
              <a:rPr lang="en-GB" sz="2000" b="1" dirty="0" smtClean="0"/>
              <a:t>–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Arial" charset="0"/>
              </a:rPr>
              <a:t>to the general public and </a:t>
            </a:r>
            <a:br>
              <a:rPr lang="en-GB" sz="2000" dirty="0" smtClean="0">
                <a:latin typeface="Arial" charset="0"/>
              </a:rPr>
            </a:br>
            <a:r>
              <a:rPr lang="en-GB" sz="2000" dirty="0" smtClean="0">
                <a:latin typeface="Arial" charset="0"/>
              </a:rPr>
              <a:t>to each other.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We are flexible, supportive </a:t>
            </a:r>
            <a:br>
              <a:rPr lang="en-GB" sz="2000" dirty="0" smtClean="0">
                <a:latin typeface="Arial" charset="0"/>
              </a:rPr>
            </a:br>
            <a:r>
              <a:rPr lang="en-GB" sz="2000" dirty="0" smtClean="0">
                <a:latin typeface="Arial" charset="0"/>
              </a:rPr>
              <a:t>and ready to help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GB" sz="2000" dirty="0" smtClean="0">
              <a:latin typeface="Arial" charset="0"/>
            </a:endParaRPr>
          </a:p>
          <a:p>
            <a:pPr marL="0" indent="0">
              <a:spcBef>
                <a:spcPct val="20000"/>
              </a:spcBef>
              <a:defRPr/>
            </a:pPr>
            <a:endParaRPr lang="en-GB" sz="2000" dirty="0" smtClean="0">
              <a:latin typeface="Arial" charset="0"/>
            </a:endParaRPr>
          </a:p>
        </p:txBody>
      </p:sp>
      <p:pic>
        <p:nvPicPr>
          <p:cNvPr id="72711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8"/>
          <a:stretch>
            <a:fillRect/>
          </a:stretch>
        </p:blipFill>
        <p:spPr bwMode="auto">
          <a:xfrm>
            <a:off x="7040563" y="836613"/>
            <a:ext cx="20383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9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 txBox="1">
            <a:spLocks/>
          </p:cNvSpPr>
          <p:nvPr/>
        </p:nvSpPr>
        <p:spPr bwMode="auto">
          <a:xfrm>
            <a:off x="598612" y="4086200"/>
            <a:ext cx="8329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4450" rIns="72000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9pPr>
          </a:lstStyle>
          <a:p>
            <a:pPr algn="ctr" defTabSz="762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/>
              <a:t>Why is gender equality so important? </a:t>
            </a:r>
            <a:br>
              <a:rPr lang="en-US" sz="6000" kern="0" dirty="0" smtClean="0"/>
            </a:br>
            <a:r>
              <a:rPr lang="en-US" altLang="sv-SE" sz="6000" kern="0" dirty="0" smtClean="0">
                <a:solidFill>
                  <a:schemeClr val="accent6"/>
                </a:solidFill>
                <a:latin typeface="Arial" charset="0"/>
              </a:rPr>
              <a:t/>
            </a:r>
            <a:br>
              <a:rPr lang="en-US" altLang="sv-SE" sz="6000" kern="0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sv-SE" sz="6000" kern="0" dirty="0" smtClean="0">
                <a:solidFill>
                  <a:schemeClr val="accent6"/>
                </a:solidFill>
                <a:latin typeface="Arial" charset="0"/>
              </a:rPr>
              <a:t/>
            </a:r>
            <a:br>
              <a:rPr lang="en-US" altLang="sv-SE" sz="6000" kern="0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sz="6000" kern="0" dirty="0" smtClean="0"/>
              <a:t/>
            </a:r>
            <a:br>
              <a:rPr lang="en-US" sz="6000" kern="0" dirty="0" smtClean="0"/>
            </a:br>
            <a:endParaRPr lang="en-US" sz="6000" b="0" kern="0" dirty="0"/>
          </a:p>
        </p:txBody>
      </p:sp>
    </p:spTree>
    <p:extLst>
      <p:ext uri="{BB962C8B-B14F-4D97-AF65-F5344CB8AC3E}">
        <p14:creationId xmlns:p14="http://schemas.microsoft.com/office/powerpoint/2010/main" val="37842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632520" y="1594238"/>
            <a:ext cx="4118992" cy="446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endParaRPr lang="en-US" altLang="sv-SE" sz="2000" dirty="0" smtClean="0">
              <a:latin typeface="+mn-lt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sv-SE" sz="2000" b="1" dirty="0" smtClean="0">
                <a:latin typeface="+mn-lt"/>
              </a:rPr>
              <a:t>	All female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sv-SE" sz="2000" b="1" dirty="0" smtClean="0">
                <a:latin typeface="+mn-lt"/>
              </a:rPr>
              <a:t>	employees</a:t>
            </a:r>
          </a:p>
          <a:p>
            <a:pPr marL="0" indent="0" eaLnBrk="1" hangingPunct="1">
              <a:buNone/>
            </a:pPr>
            <a:r>
              <a:rPr lang="en-US" altLang="sv-SE" sz="2000" b="1" dirty="0" smtClean="0">
                <a:latin typeface="+mn-lt"/>
              </a:rPr>
              <a:t>2000</a:t>
            </a:r>
            <a:r>
              <a:rPr lang="en-US" altLang="sv-SE" sz="2000" dirty="0" smtClean="0">
                <a:latin typeface="+mn-lt"/>
              </a:rPr>
              <a:t> 	33%</a:t>
            </a:r>
          </a:p>
          <a:p>
            <a:pPr marL="0" indent="0" eaLnBrk="1" hangingPunct="1">
              <a:buNone/>
            </a:pPr>
            <a:r>
              <a:rPr lang="en-US" altLang="sv-SE" sz="2000" b="1" dirty="0" smtClean="0">
                <a:latin typeface="+mn-lt"/>
              </a:rPr>
              <a:t>2008</a:t>
            </a:r>
            <a:r>
              <a:rPr lang="en-US" altLang="sv-SE" sz="2000" dirty="0" smtClean="0">
                <a:latin typeface="+mn-lt"/>
              </a:rPr>
              <a:t>   39%</a:t>
            </a:r>
          </a:p>
          <a:p>
            <a:pPr marL="0" indent="0" eaLnBrk="1" hangingPunct="1">
              <a:buNone/>
            </a:pPr>
            <a:r>
              <a:rPr lang="en-US" altLang="sv-SE" sz="2000" b="1" dirty="0" smtClean="0">
                <a:latin typeface="+mn-lt"/>
              </a:rPr>
              <a:t>2009</a:t>
            </a:r>
            <a:r>
              <a:rPr lang="en-US" altLang="sv-SE" sz="2000" dirty="0" smtClean="0">
                <a:latin typeface="+mn-lt"/>
              </a:rPr>
              <a:t>	39%</a:t>
            </a:r>
          </a:p>
          <a:p>
            <a:pPr marL="0" indent="0" eaLnBrk="1" hangingPunct="1">
              <a:buNone/>
            </a:pPr>
            <a:r>
              <a:rPr lang="en-US" altLang="sv-SE" sz="2000" b="1" dirty="0" smtClean="0">
                <a:latin typeface="+mn-lt"/>
              </a:rPr>
              <a:t>2010</a:t>
            </a:r>
            <a:r>
              <a:rPr lang="en-US" altLang="sv-SE" sz="2000" dirty="0" smtClean="0">
                <a:latin typeface="+mn-lt"/>
              </a:rPr>
              <a:t>	39%</a:t>
            </a:r>
          </a:p>
          <a:p>
            <a:pPr marL="0" indent="0" eaLnBrk="1" hangingPunct="1">
              <a:buNone/>
            </a:pPr>
            <a:r>
              <a:rPr lang="en-US" altLang="sv-SE" sz="2000" b="1" dirty="0" smtClean="0">
                <a:latin typeface="+mn-lt"/>
              </a:rPr>
              <a:t>2011</a:t>
            </a:r>
            <a:r>
              <a:rPr lang="en-US" altLang="sv-SE" sz="2000" dirty="0" smtClean="0">
                <a:latin typeface="+mn-lt"/>
              </a:rPr>
              <a:t> 	40%</a:t>
            </a:r>
          </a:p>
          <a:p>
            <a:pPr marL="0" indent="0" eaLnBrk="1" hangingPunct="1">
              <a:buNone/>
            </a:pPr>
            <a:r>
              <a:rPr lang="en-US" altLang="sv-SE" sz="2000" b="1" dirty="0" smtClean="0">
                <a:latin typeface="+mn-lt"/>
              </a:rPr>
              <a:t>2012</a:t>
            </a:r>
            <a:r>
              <a:rPr lang="en-US" altLang="sv-SE" sz="2000" dirty="0" smtClean="0">
                <a:latin typeface="+mn-lt"/>
              </a:rPr>
              <a:t> 	41%</a:t>
            </a:r>
          </a:p>
          <a:p>
            <a:pPr marL="0" indent="0" eaLnBrk="1" hangingPunct="1">
              <a:buNone/>
            </a:pPr>
            <a:r>
              <a:rPr lang="en-US" altLang="sv-SE" sz="2000" b="1" dirty="0" smtClean="0">
                <a:latin typeface="+mn-lt"/>
              </a:rPr>
              <a:t>2013</a:t>
            </a:r>
            <a:r>
              <a:rPr lang="en-US" altLang="sv-SE" sz="2000" dirty="0" smtClean="0">
                <a:latin typeface="+mn-lt"/>
              </a:rPr>
              <a:t> 	42%</a:t>
            </a:r>
          </a:p>
          <a:p>
            <a:pPr eaLnBrk="1" hangingPunct="1"/>
            <a:endParaRPr lang="en-US" altLang="sv-SE" sz="2000" dirty="0" smtClean="0">
              <a:latin typeface="+mn-lt"/>
            </a:endParaRPr>
          </a:p>
          <a:p>
            <a:pPr eaLnBrk="1" hangingPunct="1"/>
            <a:endParaRPr lang="en-US" altLang="sv-SE" sz="2000" dirty="0"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26296" y="1596547"/>
            <a:ext cx="4118992" cy="446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44450" rIns="79200" bIns="44450" numCol="1" anchor="t" anchorCtr="0" compatLnSpc="1">
            <a:prstTxWarp prst="textNoShape">
              <a:avLst/>
            </a:prstTxWarp>
            <a:spAutoFit/>
          </a:bodyPr>
          <a:lstStyle>
            <a:lvl1pPr marL="190500" indent="-1905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FontTx/>
              <a:buNone/>
            </a:pPr>
            <a:endParaRPr lang="en-US" altLang="sv-SE" sz="2000" kern="0" dirty="0" smtClean="0">
              <a:latin typeface="+mn-lt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sv-SE" sz="2000" b="1" kern="0" dirty="0" smtClean="0">
                <a:latin typeface="+mn-lt"/>
              </a:rPr>
              <a:t>	Female police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sv-SE" sz="2000" b="1" kern="0" dirty="0" smtClean="0">
                <a:latin typeface="+mn-lt"/>
              </a:rPr>
              <a:t>	officers</a:t>
            </a:r>
          </a:p>
          <a:p>
            <a:pPr marL="0" indent="0" eaLnBrk="1" hangingPunct="1">
              <a:buNone/>
            </a:pPr>
            <a:r>
              <a:rPr lang="en-US" altLang="sv-SE" sz="2000" b="1" kern="0" dirty="0" smtClean="0">
                <a:latin typeface="+mn-lt"/>
              </a:rPr>
              <a:t>2000</a:t>
            </a:r>
            <a:r>
              <a:rPr lang="en-US" altLang="sv-SE" sz="2000" kern="0" dirty="0" smtClean="0">
                <a:latin typeface="+mn-lt"/>
              </a:rPr>
              <a:t>	</a:t>
            </a:r>
            <a:r>
              <a:rPr lang="en-US" altLang="sv-SE" sz="2000" kern="0" dirty="0">
                <a:latin typeface="+mn-lt"/>
              </a:rPr>
              <a:t>1</a:t>
            </a:r>
            <a:r>
              <a:rPr lang="en-US" altLang="sv-SE" sz="2000" kern="0" dirty="0" smtClean="0">
                <a:latin typeface="+mn-lt"/>
              </a:rPr>
              <a:t>7%</a:t>
            </a:r>
          </a:p>
          <a:p>
            <a:pPr marL="0" indent="0" eaLnBrk="1" hangingPunct="1">
              <a:buNone/>
            </a:pPr>
            <a:r>
              <a:rPr lang="en-US" altLang="sv-SE" sz="2000" b="1" kern="0" dirty="0" smtClean="0">
                <a:latin typeface="+mn-lt"/>
              </a:rPr>
              <a:t>2008	</a:t>
            </a:r>
            <a:r>
              <a:rPr lang="en-US" altLang="sv-SE" sz="2000" kern="0" dirty="0" smtClean="0">
                <a:latin typeface="+mn-lt"/>
              </a:rPr>
              <a:t>25%</a:t>
            </a:r>
          </a:p>
          <a:p>
            <a:pPr marL="0" indent="0" eaLnBrk="1" hangingPunct="1">
              <a:buNone/>
            </a:pPr>
            <a:r>
              <a:rPr lang="en-US" altLang="sv-SE" sz="2000" b="1" kern="0" dirty="0" smtClean="0">
                <a:latin typeface="+mn-lt"/>
              </a:rPr>
              <a:t>2009	</a:t>
            </a:r>
            <a:r>
              <a:rPr lang="en-US" altLang="sv-SE" sz="2000" kern="0" dirty="0" smtClean="0">
                <a:latin typeface="+mn-lt"/>
              </a:rPr>
              <a:t>26%</a:t>
            </a:r>
          </a:p>
          <a:p>
            <a:pPr marL="0" indent="0" eaLnBrk="1" hangingPunct="1">
              <a:buNone/>
            </a:pPr>
            <a:r>
              <a:rPr lang="en-US" altLang="sv-SE" sz="2000" b="1" kern="0" dirty="0" smtClean="0">
                <a:latin typeface="+mn-lt"/>
              </a:rPr>
              <a:t>2010</a:t>
            </a:r>
            <a:r>
              <a:rPr lang="en-US" altLang="sv-SE" sz="2000" kern="0" dirty="0" smtClean="0">
                <a:latin typeface="+mn-lt"/>
              </a:rPr>
              <a:t>	27%	</a:t>
            </a:r>
          </a:p>
          <a:p>
            <a:pPr marL="0" indent="0" eaLnBrk="1" hangingPunct="1">
              <a:buNone/>
            </a:pPr>
            <a:r>
              <a:rPr lang="en-US" altLang="sv-SE" sz="2000" b="1" kern="0" dirty="0" smtClean="0">
                <a:latin typeface="+mn-lt"/>
              </a:rPr>
              <a:t>2011</a:t>
            </a:r>
            <a:r>
              <a:rPr lang="en-US" altLang="sv-SE" sz="2000" kern="0" dirty="0" smtClean="0">
                <a:latin typeface="+mn-lt"/>
              </a:rPr>
              <a:t>   29%</a:t>
            </a:r>
          </a:p>
          <a:p>
            <a:pPr marL="0" indent="0" eaLnBrk="1" hangingPunct="1">
              <a:buNone/>
            </a:pPr>
            <a:r>
              <a:rPr lang="en-US" altLang="sv-SE" sz="2000" b="1" kern="0" dirty="0" smtClean="0">
                <a:latin typeface="+mn-lt"/>
              </a:rPr>
              <a:t>2012</a:t>
            </a:r>
            <a:r>
              <a:rPr lang="en-US" altLang="sv-SE" sz="2000" kern="0" dirty="0" smtClean="0">
                <a:latin typeface="+mn-lt"/>
              </a:rPr>
              <a:t>   29%</a:t>
            </a:r>
          </a:p>
          <a:p>
            <a:pPr marL="0" indent="0" eaLnBrk="1" hangingPunct="1">
              <a:buNone/>
            </a:pPr>
            <a:r>
              <a:rPr lang="en-US" altLang="sv-SE" sz="2000" b="1" kern="0" dirty="0" smtClean="0">
                <a:latin typeface="+mn-lt"/>
              </a:rPr>
              <a:t>2013</a:t>
            </a:r>
            <a:r>
              <a:rPr lang="en-US" altLang="sv-SE" sz="2000" kern="0" dirty="0" smtClean="0">
                <a:latin typeface="+mn-lt"/>
              </a:rPr>
              <a:t>   30%</a:t>
            </a:r>
          </a:p>
          <a:p>
            <a:pPr eaLnBrk="1" hangingPunct="1"/>
            <a:endParaRPr lang="en-US" altLang="sv-SE" sz="2000" kern="0" dirty="0" smtClean="0">
              <a:latin typeface="+mn-lt"/>
            </a:endParaRPr>
          </a:p>
          <a:p>
            <a:pPr eaLnBrk="1" hangingPunct="1"/>
            <a:endParaRPr lang="en-US" altLang="sv-SE" sz="2000" kern="0" dirty="0">
              <a:latin typeface="+mn-lt"/>
            </a:endParaRP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598612" y="1273324"/>
            <a:ext cx="83296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4450" rIns="72000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9pPr>
          </a:lstStyle>
          <a:p>
            <a:pPr defTabSz="762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/>
              <a:t>Statistic – equality</a:t>
            </a:r>
            <a:br>
              <a:rPr lang="en-US" kern="0" dirty="0" smtClean="0"/>
            </a:br>
            <a:r>
              <a:rPr lang="en-US" sz="2000" kern="0" dirty="0" smtClean="0">
                <a:solidFill>
                  <a:schemeClr val="accent6"/>
                </a:solidFill>
                <a:latin typeface="Arial" charset="0"/>
              </a:rPr>
              <a:t>General</a:t>
            </a:r>
            <a:r>
              <a:rPr lang="en-US" altLang="sv-SE" sz="2400" kern="0" dirty="0" smtClean="0">
                <a:solidFill>
                  <a:schemeClr val="accent6"/>
                </a:solidFill>
                <a:latin typeface="Arial" charset="0"/>
              </a:rPr>
              <a:t/>
            </a:r>
            <a:br>
              <a:rPr lang="en-US" altLang="sv-SE" sz="2400" kern="0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sv-SE" sz="2000" kern="0" dirty="0" smtClean="0">
                <a:solidFill>
                  <a:schemeClr val="accent6"/>
                </a:solidFill>
                <a:latin typeface="Arial" charset="0"/>
              </a:rPr>
              <a:t/>
            </a:r>
            <a:br>
              <a:rPr lang="en-US" altLang="sv-SE" sz="2000" kern="0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kern="0" dirty="0" smtClean="0"/>
              <a:t/>
            </a:r>
            <a:br>
              <a:rPr lang="en-US" kern="0" dirty="0" smtClean="0"/>
            </a:b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9242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84365" y="1975749"/>
            <a:ext cx="7315200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7620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sv-S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Female police trainees at </a:t>
            </a:r>
          </a:p>
          <a:p>
            <a:pPr marL="0" marR="0" lvl="0" indent="0" defTabSz="7620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sv-S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the Police academy</a:t>
            </a:r>
            <a:endParaRPr kumimoji="0" lang="en-GB" alt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7620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2008</a:t>
            </a:r>
            <a:r>
              <a:rPr kumimoji="0" lang="sv-SE" alt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35%</a:t>
            </a:r>
          </a:p>
          <a:p>
            <a:pPr marL="0" marR="0" lvl="0" indent="0" defTabSz="7620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2009</a:t>
            </a:r>
            <a:r>
              <a:rPr lang="sv-SE" altLang="sv-SE" sz="2000" kern="0" dirty="0">
                <a:solidFill>
                  <a:srgbClr val="000000"/>
                </a:solidFill>
              </a:rPr>
              <a:t>	</a:t>
            </a:r>
            <a:r>
              <a:rPr kumimoji="0" lang="sv-SE" alt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49%		</a:t>
            </a:r>
          </a:p>
          <a:p>
            <a:pPr marL="0" marR="0" lvl="0" indent="0" defTabSz="7620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2010</a:t>
            </a:r>
            <a:r>
              <a:rPr kumimoji="0" lang="sv-SE" alt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50%		</a:t>
            </a:r>
          </a:p>
          <a:p>
            <a:pPr marL="457200" marR="0" lvl="0" indent="-457200" defTabSz="7620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lain" startAt="2011"/>
              <a:tabLst/>
              <a:defRPr/>
            </a:pPr>
            <a:r>
              <a:rPr kumimoji="0" lang="sv-SE" altLang="sv-S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sv-SE" alt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38% </a:t>
            </a:r>
          </a:p>
          <a:p>
            <a:pPr marL="457200" marR="0" lvl="0" indent="-457200" defTabSz="7620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lain" startAt="2011"/>
              <a:tabLst/>
              <a:defRPr/>
            </a:pPr>
            <a:r>
              <a:rPr kumimoji="0" lang="sv-SE" altLang="sv-S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sv-SE" alt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34%</a:t>
            </a:r>
          </a:p>
          <a:p>
            <a:pPr marL="457200" marR="0" lvl="0" indent="-457200" defTabSz="7620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011"/>
              <a:tabLst/>
              <a:defRPr/>
            </a:pPr>
            <a:endParaRPr kumimoji="0" lang="sv-SE" alt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457200" marR="0" lvl="0" indent="-457200" defTabSz="7620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011"/>
              <a:tabLst/>
              <a:defRPr/>
            </a:pPr>
            <a:endParaRPr kumimoji="0" lang="sv-SE" alt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7620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7620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	</a:t>
            </a:r>
            <a:endParaRPr kumimoji="0" lang="en-GB" alt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</a:endParaRP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608137" y="933750"/>
            <a:ext cx="8329613" cy="1143000"/>
          </a:xfrm>
        </p:spPr>
        <p:txBody>
          <a:bodyPr/>
          <a:lstStyle/>
          <a:p>
            <a:pPr lvl="0" defTabSz="762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Statistic – equality</a:t>
            </a:r>
            <a:br>
              <a:rPr lang="en-US" dirty="0" smtClean="0"/>
            </a:br>
            <a:r>
              <a:rPr lang="en-US" altLang="sv-SE" sz="2000" dirty="0" smtClean="0">
                <a:solidFill>
                  <a:schemeClr val="accent6"/>
                </a:solidFill>
                <a:latin typeface="Arial" charset="0"/>
              </a:rPr>
              <a:t>Police academy</a:t>
            </a:r>
            <a:r>
              <a:rPr lang="en-US" altLang="sv-SE" sz="2400" dirty="0" smtClean="0">
                <a:solidFill>
                  <a:schemeClr val="accent6"/>
                </a:solidFill>
                <a:latin typeface="Arial" charset="0"/>
              </a:rPr>
              <a:t/>
            </a:r>
            <a:br>
              <a:rPr lang="en-US" altLang="sv-SE" sz="2400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sv-SE" sz="2000" dirty="0" smtClean="0">
                <a:solidFill>
                  <a:schemeClr val="accent6"/>
                </a:solidFill>
                <a:latin typeface="Arial" charset="0"/>
              </a:rPr>
              <a:t/>
            </a:r>
            <a:br>
              <a:rPr lang="en-US" altLang="sv-SE" sz="2000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1"/>
          <p:cNvSpPr txBox="1">
            <a:spLocks noGrp="1" noChangeArrowheads="1"/>
          </p:cNvSpPr>
          <p:nvPr>
            <p:ph idx="1"/>
          </p:nvPr>
        </p:nvSpPr>
        <p:spPr bwMode="auto">
          <a:xfrm>
            <a:off x="579562" y="1932734"/>
            <a:ext cx="8799512" cy="439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sv-SE" sz="2000" dirty="0" smtClean="0">
                <a:latin typeface="+mn-lt"/>
              </a:rPr>
              <a:t>	</a:t>
            </a:r>
            <a:r>
              <a:rPr lang="en-US" altLang="sv-SE" sz="2000" b="1" dirty="0" smtClean="0">
                <a:latin typeface="+mn-lt"/>
              </a:rPr>
              <a:t>Female police 	Female </a:t>
            </a:r>
            <a:r>
              <a:rPr lang="en-US" altLang="sv-SE" sz="2000" b="1" dirty="0">
                <a:latin typeface="+mn-lt"/>
              </a:rPr>
              <a:t>civil </a:t>
            </a:r>
            <a:r>
              <a:rPr lang="en-US" altLang="sv-SE" sz="2000" b="1" dirty="0" smtClean="0">
                <a:latin typeface="+mn-lt"/>
              </a:rPr>
              <a:t>		All female 			officers		</a:t>
            </a:r>
            <a:r>
              <a:rPr lang="en-US" altLang="sv-SE" sz="2000" b="1" dirty="0">
                <a:latin typeface="+mn-lt"/>
              </a:rPr>
              <a:t>employees </a:t>
            </a:r>
            <a:r>
              <a:rPr lang="en-US" altLang="sv-SE" sz="2000" b="1" dirty="0" smtClean="0">
                <a:latin typeface="+mn-lt"/>
              </a:rPr>
              <a:t>		employees</a:t>
            </a:r>
            <a:endParaRPr lang="en-US" altLang="sv-SE" sz="2000" dirty="0" smtClean="0">
              <a:latin typeface="+mn-lt"/>
            </a:endParaRPr>
          </a:p>
          <a:p>
            <a:pPr marL="0" indent="0" eaLnBrk="1" hangingPunct="1">
              <a:buNone/>
            </a:pPr>
            <a:r>
              <a:rPr lang="en-US" altLang="sv-SE" sz="2000" b="1" dirty="0" smtClean="0">
                <a:latin typeface="+mn-lt"/>
              </a:rPr>
              <a:t>2008</a:t>
            </a:r>
            <a:r>
              <a:rPr lang="en-US" altLang="sv-SE" sz="2000" dirty="0" smtClean="0">
                <a:latin typeface="+mn-lt"/>
              </a:rPr>
              <a:t>	16%			59%			22%</a:t>
            </a:r>
          </a:p>
          <a:p>
            <a:pPr marL="0" indent="0" eaLnBrk="1" hangingPunct="1">
              <a:buNone/>
            </a:pPr>
            <a:r>
              <a:rPr lang="en-US" altLang="sv-SE" sz="2000" b="1" dirty="0" smtClean="0">
                <a:latin typeface="+mn-lt"/>
              </a:rPr>
              <a:t>2009</a:t>
            </a:r>
            <a:r>
              <a:rPr lang="en-US" altLang="sv-SE" sz="2000" dirty="0" smtClean="0">
                <a:latin typeface="+mn-lt"/>
              </a:rPr>
              <a:t>	18%			59%			23%</a:t>
            </a:r>
          </a:p>
          <a:p>
            <a:pPr marL="457200" indent="-457200" eaLnBrk="1" hangingPunct="1">
              <a:buAutoNum type="arabicPlain" startAt="2010"/>
            </a:pPr>
            <a:r>
              <a:rPr lang="en-US" altLang="sv-SE" sz="2000" b="1" dirty="0" smtClean="0">
                <a:latin typeface="+mn-lt"/>
              </a:rPr>
              <a:t> </a:t>
            </a:r>
            <a:r>
              <a:rPr lang="en-US" altLang="sv-SE" sz="2000" dirty="0" smtClean="0">
                <a:latin typeface="+mn-lt"/>
              </a:rPr>
              <a:t>	17%			59%			23%</a:t>
            </a:r>
          </a:p>
          <a:p>
            <a:pPr marL="457200" indent="-457200" eaLnBrk="1" hangingPunct="1">
              <a:buAutoNum type="arabicPlain" startAt="2010"/>
            </a:pPr>
            <a:r>
              <a:rPr lang="en-US" altLang="sv-SE" sz="2000" b="1" dirty="0" smtClean="0">
                <a:latin typeface="+mn-lt"/>
              </a:rPr>
              <a:t> </a:t>
            </a:r>
            <a:r>
              <a:rPr lang="en-US" altLang="sv-SE" sz="2000" dirty="0" smtClean="0">
                <a:latin typeface="+mn-lt"/>
              </a:rPr>
              <a:t> 	18%			61%			24%</a:t>
            </a:r>
          </a:p>
          <a:p>
            <a:pPr marL="457200" indent="-457200" eaLnBrk="1" hangingPunct="1">
              <a:buAutoNum type="arabicPlain" startAt="2010"/>
            </a:pPr>
            <a:r>
              <a:rPr lang="en-US" altLang="sv-SE" sz="2000" b="1" dirty="0" smtClean="0">
                <a:latin typeface="+mn-lt"/>
              </a:rPr>
              <a:t> </a:t>
            </a:r>
            <a:r>
              <a:rPr lang="en-US" altLang="sv-SE" sz="2000" dirty="0" smtClean="0">
                <a:latin typeface="+mn-lt"/>
              </a:rPr>
              <a:t>  19%			62%			25%</a:t>
            </a:r>
          </a:p>
          <a:p>
            <a:pPr marL="457200" indent="-457200" eaLnBrk="1" hangingPunct="1">
              <a:buAutoNum type="arabicPlain" startAt="2010"/>
            </a:pPr>
            <a:r>
              <a:rPr lang="en-US" altLang="sv-SE" sz="2000" b="1" dirty="0" smtClean="0">
                <a:latin typeface="+mn-lt"/>
              </a:rPr>
              <a:t> </a:t>
            </a:r>
            <a:r>
              <a:rPr lang="en-US" altLang="sv-SE" sz="2000" dirty="0" smtClean="0">
                <a:latin typeface="+mn-lt"/>
              </a:rPr>
              <a:t>  19%			63%			25%	</a:t>
            </a:r>
          </a:p>
          <a:p>
            <a:pPr marL="552450" lvl="1" indent="0" eaLnBrk="1" hangingPunct="1">
              <a:buNone/>
            </a:pPr>
            <a:endParaRPr lang="en-US" altLang="sv-SE" sz="2000" dirty="0" smtClean="0">
              <a:latin typeface="+mn-lt"/>
            </a:endParaRPr>
          </a:p>
          <a:p>
            <a:pPr marL="457200" indent="-457200" eaLnBrk="1" hangingPunct="1">
              <a:buAutoNum type="arabicPlain" startAt="2010"/>
            </a:pPr>
            <a:endParaRPr lang="en-US" altLang="sv-SE" sz="2000" dirty="0" smtClean="0">
              <a:latin typeface="+mn-lt"/>
            </a:endParaRPr>
          </a:p>
          <a:p>
            <a:pPr eaLnBrk="1" hangingPunct="1"/>
            <a:endParaRPr lang="en-US" altLang="sv-SE" sz="2000" dirty="0" smtClean="0">
              <a:latin typeface="+mn-lt"/>
            </a:endParaRPr>
          </a:p>
          <a:p>
            <a:pPr eaLnBrk="1" hangingPunct="1"/>
            <a:endParaRPr lang="en-US" altLang="sv-SE" sz="2000" dirty="0">
              <a:latin typeface="+mn-lt"/>
            </a:endParaRPr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617662" y="1197929"/>
            <a:ext cx="8329613" cy="678699"/>
          </a:xfrm>
        </p:spPr>
        <p:txBody>
          <a:bodyPr/>
          <a:lstStyle/>
          <a:p>
            <a:pPr lvl="0" defTabSz="762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Statistic – equality</a:t>
            </a:r>
            <a:br>
              <a:rPr lang="en-US" dirty="0" smtClean="0"/>
            </a:br>
            <a:r>
              <a:rPr lang="en-US" altLang="sv-SE" sz="2000" dirty="0" smtClean="0">
                <a:solidFill>
                  <a:schemeClr val="accent6"/>
                </a:solidFill>
                <a:latin typeface="Arial" charset="0"/>
              </a:rPr>
              <a:t>Competence category - managers</a:t>
            </a:r>
            <a:r>
              <a:rPr lang="en-US" altLang="sv-SE" sz="2400" dirty="0" smtClean="0">
                <a:solidFill>
                  <a:schemeClr val="accent6"/>
                </a:solidFill>
                <a:latin typeface="Arial" charset="0"/>
              </a:rPr>
              <a:t/>
            </a:r>
            <a:br>
              <a:rPr lang="en-US" altLang="sv-SE" sz="2400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sv-SE" sz="2000" dirty="0" smtClean="0">
                <a:solidFill>
                  <a:schemeClr val="accent6"/>
                </a:solidFill>
                <a:latin typeface="Arial" charset="0"/>
              </a:rPr>
              <a:t/>
            </a:r>
            <a:br>
              <a:rPr lang="en-US" altLang="sv-SE" sz="2000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60512" y="188640"/>
            <a:ext cx="8329613" cy="1143000"/>
          </a:xfrm>
        </p:spPr>
        <p:txBody>
          <a:bodyPr/>
          <a:lstStyle/>
          <a:p>
            <a:r>
              <a:rPr lang="en-US" dirty="0" smtClean="0"/>
              <a:t>Recruiting to the Police academy 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900" y="1916832"/>
            <a:ext cx="8275638" cy="381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How to create a sustainable and transparent gender equality in the Police service</a:t>
            </a:r>
          </a:p>
          <a:p>
            <a:r>
              <a:rPr lang="en-US" dirty="0" smtClean="0"/>
              <a:t>Sustained and transparent recruiting process to the Police Academy</a:t>
            </a:r>
          </a:p>
          <a:p>
            <a:r>
              <a:rPr lang="en-US" dirty="0" smtClean="0"/>
              <a:t>Profile of requirement that is gender quality secured and based on a basic competence level for a Police officer</a:t>
            </a:r>
          </a:p>
          <a:p>
            <a:r>
              <a:rPr lang="en-US" dirty="0" smtClean="0"/>
              <a:t>Working environment that is </a:t>
            </a:r>
            <a:r>
              <a:rPr lang="en-US" dirty="0"/>
              <a:t>gender quality </a:t>
            </a:r>
            <a:r>
              <a:rPr lang="en-US" dirty="0" smtClean="0"/>
              <a:t>secured 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1856" y="-603448"/>
            <a:ext cx="16819200" cy="86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8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3824" y="-531440"/>
            <a:ext cx="13824000" cy="86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1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92316" y="1906905"/>
            <a:ext cx="806489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44450" rIns="79200" bIns="4445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4D4D4D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Personal maturity</a:t>
            </a:r>
          </a:p>
          <a:p>
            <a:r>
              <a:rPr lang="en-US" dirty="0" smtClean="0"/>
              <a:t>Responsive and flexible</a:t>
            </a:r>
          </a:p>
          <a:p>
            <a:r>
              <a:rPr lang="en-US" dirty="0" smtClean="0"/>
              <a:t>Engaged </a:t>
            </a:r>
            <a:r>
              <a:rPr lang="en-US" dirty="0"/>
              <a:t>and </a:t>
            </a:r>
            <a:r>
              <a:rPr lang="en-US" dirty="0" smtClean="0"/>
              <a:t>responsible</a:t>
            </a:r>
          </a:p>
          <a:p>
            <a:r>
              <a:rPr lang="en-US" dirty="0" smtClean="0"/>
              <a:t>Patient </a:t>
            </a:r>
            <a:r>
              <a:rPr lang="en-US" dirty="0"/>
              <a:t>and </a:t>
            </a:r>
            <a:r>
              <a:rPr lang="en-US" dirty="0" smtClean="0"/>
              <a:t>accurate</a:t>
            </a:r>
          </a:p>
          <a:p>
            <a:r>
              <a:rPr lang="en-US" dirty="0" smtClean="0"/>
              <a:t>Communicative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9575" y="164787"/>
            <a:ext cx="7635875" cy="1143000"/>
          </a:xfrm>
        </p:spPr>
        <p:txBody>
          <a:bodyPr/>
          <a:lstStyle/>
          <a:p>
            <a:pPr algn="ctr"/>
            <a:r>
              <a:rPr lang="en-US" smtClean="0"/>
              <a:t>Behavioral criteria for a Police officer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61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3916" y="164787"/>
            <a:ext cx="8329613" cy="1143000"/>
          </a:xfrm>
        </p:spPr>
        <p:txBody>
          <a:bodyPr/>
          <a:lstStyle/>
          <a:p>
            <a:r>
              <a:rPr lang="en-US" dirty="0" smtClean="0"/>
              <a:t>Policy for employees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0267" y="3068960"/>
            <a:ext cx="341183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44450" rIns="79200" bIns="4445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4D4D4D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000" b="1" dirty="0" smtClean="0"/>
              <a:t>Three leadership-levels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First line management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Middle management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Strategic management</a:t>
            </a:r>
            <a:endParaRPr lang="en-US" sz="20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19853" y="3068960"/>
            <a:ext cx="2620911" cy="215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rgbClr val="33CC33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33CC33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33CC33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33CC33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33CC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33CC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33CC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33CC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33CC33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Three roles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Operation manager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Employers´ role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Leadership</a:t>
            </a: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082675" y="1503121"/>
            <a:ext cx="6843713" cy="10131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15900" dist="101600" dir="25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marL="540000" indent="-34290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accent6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b="1" dirty="0" smtClean="0"/>
              <a:t>Requirements, Expectations and Opportunities</a:t>
            </a: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 smtClean="0"/>
              <a:t>How to act in your mission</a:t>
            </a:r>
            <a:endParaRPr lang="en-US" b="1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5617">
            <a:off x="7447536" y="1001471"/>
            <a:ext cx="1554162" cy="2071687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7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ubrik 1"/>
          <p:cNvSpPr>
            <a:spLocks noGrp="1"/>
          </p:cNvSpPr>
          <p:nvPr>
            <p:ph type="title"/>
          </p:nvPr>
        </p:nvSpPr>
        <p:spPr>
          <a:xfrm>
            <a:off x="617662" y="188640"/>
            <a:ext cx="8329613" cy="1143000"/>
          </a:xfrm>
        </p:spPr>
        <p:txBody>
          <a:bodyPr/>
          <a:lstStyle/>
          <a:p>
            <a:r>
              <a:rPr lang="sv-SE" altLang="sv-SE" dirty="0" smtClean="0"/>
              <a:t>Agenda</a:t>
            </a:r>
          </a:p>
        </p:txBody>
      </p:sp>
      <p:sp>
        <p:nvSpPr>
          <p:cNvPr id="63493" name="Platshållare för innehåll 2"/>
          <p:cNvSpPr txBox="1">
            <a:spLocks/>
          </p:cNvSpPr>
          <p:nvPr/>
        </p:nvSpPr>
        <p:spPr bwMode="auto">
          <a:xfrm>
            <a:off x="925513" y="4437063"/>
            <a:ext cx="82756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44450" rIns="79200" bIns="4445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100000"/>
            </a:pPr>
            <a:r>
              <a:rPr lang="sv-SE" altLang="sv-SE">
                <a:solidFill>
                  <a:schemeClr val="bg1"/>
                </a:solidFill>
                <a:ea typeface="ヒラギノ角ゴ Pro W3" charset="-128"/>
              </a:rPr>
              <a:t>The mission of the Police is to reduce </a:t>
            </a:r>
            <a:br>
              <a:rPr lang="sv-SE" altLang="sv-SE">
                <a:solidFill>
                  <a:schemeClr val="bg1"/>
                </a:solidFill>
                <a:ea typeface="ヒラギノ角ゴ Pro W3" charset="-128"/>
              </a:rPr>
            </a:br>
            <a:r>
              <a:rPr lang="sv-SE" altLang="sv-SE">
                <a:solidFill>
                  <a:schemeClr val="bg1"/>
                </a:solidFill>
                <a:ea typeface="ヒラギノ角ゴ Pro W3" charset="-128"/>
              </a:rPr>
              <a:t>crime and increase public safety </a:t>
            </a:r>
            <a:br>
              <a:rPr lang="sv-SE" altLang="sv-SE">
                <a:solidFill>
                  <a:schemeClr val="bg1"/>
                </a:solidFill>
                <a:ea typeface="ヒラギノ角ゴ Pro W3" charset="-128"/>
              </a:rPr>
            </a:br>
            <a:endParaRPr lang="sv-SE" altLang="sv-SE">
              <a:solidFill>
                <a:schemeClr val="bg1"/>
              </a:solidFill>
              <a:ea typeface="ヒラギノ角ゴ Pro W3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61112" y="-531440"/>
            <a:ext cx="71850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44450" rIns="79200" bIns="4445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4D4D4D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sv-SE" altLang="sv-SE" sz="2000" kern="0" dirty="0" smtClean="0"/>
          </a:p>
          <a:p>
            <a:pPr>
              <a:buFontTx/>
              <a:buNone/>
            </a:pPr>
            <a:r>
              <a:rPr lang="sv-SE" altLang="sv-SE" sz="2000" kern="0" dirty="0" smtClean="0"/>
              <a:t>	</a:t>
            </a:r>
          </a:p>
          <a:p>
            <a:pPr>
              <a:buFontTx/>
              <a:buNone/>
            </a:pPr>
            <a:endParaRPr lang="en-US" altLang="sv-SE" b="1" kern="0" dirty="0" smtClean="0"/>
          </a:p>
        </p:txBody>
      </p:sp>
      <p:graphicFrame>
        <p:nvGraphicFramePr>
          <p:cNvPr id="7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913181"/>
              </p:ext>
            </p:extLst>
          </p:nvPr>
        </p:nvGraphicFramePr>
        <p:xfrm>
          <a:off x="704528" y="2038880"/>
          <a:ext cx="7776864" cy="2974296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370623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sv-SE" sz="2000" b="1" kern="0" noProof="0" dirty="0" smtClean="0"/>
                        <a:t>Short</a:t>
                      </a:r>
                      <a:r>
                        <a:rPr lang="en-US" altLang="sv-SE" sz="2000" b="1" kern="0" baseline="0" noProof="0" dirty="0" smtClean="0"/>
                        <a:t> p</a:t>
                      </a:r>
                      <a:r>
                        <a:rPr lang="en-US" altLang="sv-SE" sz="2000" b="1" kern="0" noProof="0" dirty="0" smtClean="0"/>
                        <a:t>resentation of the Swedish Police </a:t>
                      </a:r>
                    </a:p>
                  </a:txBody>
                  <a:tcPr marL="44645" marR="44645" marT="44658" marB="4465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C7C8"/>
                    </a:solidFill>
                  </a:tcPr>
                </a:tc>
              </a:tr>
              <a:tr h="370623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sv-SE" sz="2000" b="1" kern="0" noProof="0" dirty="0" smtClean="0"/>
                        <a:t>Gender</a:t>
                      </a:r>
                      <a:r>
                        <a:rPr lang="en-US" altLang="sv-SE" sz="2000" b="1" kern="0" baseline="0" noProof="0" dirty="0" smtClean="0"/>
                        <a:t> h</a:t>
                      </a:r>
                      <a:r>
                        <a:rPr lang="en-US" altLang="sv-SE" sz="2000" b="1" kern="0" noProof="0" dirty="0" smtClean="0"/>
                        <a:t>istory and statistics</a:t>
                      </a:r>
                    </a:p>
                  </a:txBody>
                  <a:tcPr marL="44645" marR="44645" marT="44658" marB="4465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C7C8"/>
                    </a:solidFill>
                  </a:tcPr>
                </a:tc>
              </a:tr>
              <a:tr h="370623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altLang="sv-SE" sz="2000" b="1" kern="0" noProof="0" dirty="0" smtClean="0"/>
                        <a:t>Recruiting to the Police Academy – how to improve the selection process for a more gender</a:t>
                      </a:r>
                      <a:r>
                        <a:rPr lang="en-US" altLang="sv-SE" sz="2000" b="1" kern="0" baseline="0" noProof="0" dirty="0" smtClean="0"/>
                        <a:t> </a:t>
                      </a:r>
                      <a:r>
                        <a:rPr lang="en-US" altLang="sv-SE" sz="2000" b="1" kern="0" noProof="0" dirty="0" smtClean="0"/>
                        <a:t>equal organization</a:t>
                      </a:r>
                    </a:p>
                  </a:txBody>
                  <a:tcPr marL="44645" marR="44645" marT="44658" marB="4465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C7C8"/>
                    </a:solidFill>
                  </a:tcPr>
                </a:tc>
              </a:tr>
              <a:tr h="370623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altLang="sv-SE" sz="2000" b="1" kern="0" noProof="0" dirty="0" smtClean="0"/>
                        <a:t>National supply programs for future leaders and managers – how to increase women to management</a:t>
                      </a:r>
                      <a:r>
                        <a:rPr lang="en-US" altLang="sv-SE" sz="2000" b="1" kern="0" baseline="0" noProof="0" dirty="0" smtClean="0"/>
                        <a:t> positions</a:t>
                      </a:r>
                      <a:endParaRPr lang="en-US" altLang="sv-SE" sz="2000" b="1" kern="0" noProof="0" dirty="0" smtClean="0"/>
                    </a:p>
                  </a:txBody>
                  <a:tcPr marL="44645" marR="44645" marT="44658" marB="4465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C7C8"/>
                    </a:solidFill>
                  </a:tcPr>
                </a:tc>
              </a:tr>
              <a:tr h="370623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 Light" charset="0"/>
                        </a:rPr>
                        <a:t>Summarize</a:t>
                      </a:r>
                    </a:p>
                  </a:txBody>
                  <a:tcPr marL="44645" marR="44645" marT="44658" marB="4465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C7C8"/>
                    </a:solidFill>
                  </a:tcPr>
                </a:tc>
              </a:tr>
              <a:tr h="370623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sv-SE" sz="2000" b="1" kern="0" noProof="0" dirty="0" smtClean="0"/>
                        <a:t>Questions</a:t>
                      </a:r>
                      <a:r>
                        <a:rPr lang="en-US" altLang="sv-SE" sz="2000" b="1" kern="0" baseline="0" noProof="0" dirty="0" smtClean="0"/>
                        <a:t> and Reflections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 Light" charset="0"/>
                      </a:endParaRPr>
                    </a:p>
                  </a:txBody>
                  <a:tcPr marL="44645" marR="44645" marT="44658" marB="4465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C7C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4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L:\Chefs- och ledarcenter\Marknadsföring- Kommunikation\Triangel\Triangel_RGB_ENG-201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8" y="569367"/>
            <a:ext cx="8610600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med rundade hörn 1"/>
          <p:cNvSpPr/>
          <p:nvPr/>
        </p:nvSpPr>
        <p:spPr bwMode="auto">
          <a:xfrm>
            <a:off x="4464846" y="1308066"/>
            <a:ext cx="3240360" cy="3672408"/>
          </a:xfrm>
          <a:prstGeom prst="roundRect">
            <a:avLst/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608667" y="165964"/>
            <a:ext cx="8329613" cy="1143000"/>
          </a:xfrm>
        </p:spPr>
        <p:txBody>
          <a:bodyPr/>
          <a:lstStyle/>
          <a:p>
            <a:r>
              <a:rPr lang="en-US" dirty="0" smtClean="0"/>
              <a:t>Management and leadership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88079" y="954088"/>
            <a:ext cx="6280679" cy="2762250"/>
          </a:xfrm>
          <a:prstGeom prst="rect">
            <a:avLst/>
          </a:prstGeom>
          <a:solidFill>
            <a:srgbClr val="155898">
              <a:lumMod val="60000"/>
              <a:lumOff val="40000"/>
            </a:srgbClr>
          </a:solidFill>
          <a:ln w="9525" cap="flat" cmpd="sng" algn="ctr">
            <a:solidFill>
              <a:srgbClr val="15589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72000" tIns="180000" rIns="7200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v-SE" sz="16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Ellips 7"/>
          <p:cNvSpPr>
            <a:spLocks noChangeAspect="1"/>
          </p:cNvSpPr>
          <p:nvPr/>
        </p:nvSpPr>
        <p:spPr bwMode="auto">
          <a:xfrm>
            <a:off x="116463" y="594955"/>
            <a:ext cx="1560000" cy="14400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rgbClr val="FFFFFF"/>
                </a:solidFill>
              </a:rPr>
              <a:t>Needs from the Police service</a:t>
            </a:r>
            <a:endParaRPr lang="en-US" sz="1200" b="1" kern="0" dirty="0">
              <a:solidFill>
                <a:srgbClr val="FFFFFF"/>
              </a:solidFill>
            </a:endParaRPr>
          </a:p>
        </p:txBody>
      </p:sp>
      <p:sp>
        <p:nvSpPr>
          <p:cNvPr id="9" name="Vikt hörn 8"/>
          <p:cNvSpPr/>
          <p:nvPr/>
        </p:nvSpPr>
        <p:spPr bwMode="auto">
          <a:xfrm>
            <a:off x="194338" y="2332038"/>
            <a:ext cx="1405069" cy="1370012"/>
          </a:xfrm>
          <a:prstGeom prst="foldedCorner">
            <a:avLst/>
          </a:prstGeom>
          <a:solidFill>
            <a:srgbClr val="FFCC33"/>
          </a:solidFill>
          <a:ln w="381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v-SE" sz="1200" b="1" kern="0" dirty="0">
              <a:solidFill>
                <a:srgbClr val="00000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b="1" kern="0" dirty="0">
                <a:solidFill>
                  <a:srgbClr val="000000"/>
                </a:solidFill>
                <a:latin typeface="Arial"/>
              </a:rPr>
              <a:t>STRATEGIC PLANNING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20251" y="1340768"/>
            <a:ext cx="5811176" cy="501650"/>
          </a:xfrm>
          <a:prstGeom prst="rect">
            <a:avLst/>
          </a:prstGeom>
          <a:gradFill rotWithShape="1">
            <a:gsLst>
              <a:gs pos="0">
                <a:srgbClr val="155898">
                  <a:shade val="51000"/>
                  <a:satMod val="130000"/>
                </a:srgbClr>
              </a:gs>
              <a:gs pos="80000">
                <a:srgbClr val="155898">
                  <a:shade val="93000"/>
                  <a:satMod val="130000"/>
                </a:srgbClr>
              </a:gs>
              <a:gs pos="100000">
                <a:srgbClr val="155898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5589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72000" rIns="72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b="1" kern="0" dirty="0" smtClean="0">
                <a:solidFill>
                  <a:srgbClr val="FFFFFF"/>
                </a:solidFill>
                <a:latin typeface="Arial"/>
              </a:rPr>
              <a:t>Swedish Police</a:t>
            </a:r>
            <a:endParaRPr lang="sv-SE" sz="16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20251" y="1988840"/>
            <a:ext cx="5811176" cy="504825"/>
          </a:xfrm>
          <a:prstGeom prst="rect">
            <a:avLst/>
          </a:prstGeom>
          <a:gradFill rotWithShape="1">
            <a:gsLst>
              <a:gs pos="0">
                <a:srgbClr val="155898">
                  <a:shade val="51000"/>
                  <a:satMod val="130000"/>
                </a:srgbClr>
              </a:gs>
              <a:gs pos="80000">
                <a:srgbClr val="155898">
                  <a:shade val="93000"/>
                  <a:satMod val="130000"/>
                </a:srgbClr>
              </a:gs>
              <a:gs pos="100000">
                <a:srgbClr val="155898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5589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72000" r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b="1" kern="0" dirty="0" smtClean="0">
                <a:solidFill>
                  <a:srgbClr val="FFFFFF"/>
                </a:solidFill>
                <a:latin typeface="Arial"/>
              </a:rPr>
              <a:t>Management </a:t>
            </a:r>
            <a:r>
              <a:rPr lang="en-US" sz="1600" b="1" kern="0" dirty="0" smtClean="0">
                <a:solidFill>
                  <a:srgbClr val="FFFFFF"/>
                </a:solidFill>
                <a:latin typeface="Arial"/>
              </a:rPr>
              <a:t>supply</a:t>
            </a:r>
            <a:r>
              <a:rPr lang="sv-SE" sz="1600" b="1" kern="0" dirty="0" smtClean="0">
                <a:solidFill>
                  <a:srgbClr val="FFFFFF"/>
                </a:solidFill>
                <a:latin typeface="Arial"/>
              </a:rPr>
              <a:t> process</a:t>
            </a:r>
            <a:endParaRPr lang="sv-SE" sz="16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220157" y="2655965"/>
            <a:ext cx="1092121" cy="830997"/>
          </a:xfrm>
          <a:prstGeom prst="rect">
            <a:avLst/>
          </a:prstGeom>
          <a:gradFill rotWithShape="1">
            <a:gsLst>
              <a:gs pos="0">
                <a:srgbClr val="1862A8">
                  <a:shade val="51000"/>
                  <a:satMod val="130000"/>
                </a:srgbClr>
              </a:gs>
              <a:gs pos="80000">
                <a:srgbClr val="1862A8">
                  <a:shade val="93000"/>
                  <a:satMod val="130000"/>
                </a:srgbClr>
              </a:gs>
              <a:gs pos="100000">
                <a:srgbClr val="1862A8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lIns="72000" rIns="72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800" b="1" kern="0" dirty="0">
                <a:solidFill>
                  <a:srgbClr val="FFFFFF"/>
                </a:solidFill>
                <a:latin typeface="Arial"/>
              </a:rPr>
              <a:t>A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400039" y="2655965"/>
            <a:ext cx="1092121" cy="830997"/>
          </a:xfrm>
          <a:prstGeom prst="rect">
            <a:avLst/>
          </a:prstGeom>
          <a:gradFill rotWithShape="1">
            <a:gsLst>
              <a:gs pos="0">
                <a:srgbClr val="1862A8">
                  <a:shade val="51000"/>
                  <a:satMod val="130000"/>
                </a:srgbClr>
              </a:gs>
              <a:gs pos="80000">
                <a:srgbClr val="1862A8">
                  <a:shade val="93000"/>
                  <a:satMod val="130000"/>
                </a:srgbClr>
              </a:gs>
              <a:gs pos="100000">
                <a:srgbClr val="1862A8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lIns="72000" rIns="72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800" b="1" kern="0" dirty="0">
                <a:solidFill>
                  <a:srgbClr val="FFFFFF"/>
                </a:solidFill>
                <a:latin typeface="Arial"/>
              </a:rPr>
              <a:t>I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579920" y="2655965"/>
            <a:ext cx="1092121" cy="830997"/>
          </a:xfrm>
          <a:prstGeom prst="rect">
            <a:avLst/>
          </a:prstGeom>
          <a:gradFill rotWithShape="1">
            <a:gsLst>
              <a:gs pos="0">
                <a:srgbClr val="1862A8">
                  <a:shade val="51000"/>
                  <a:satMod val="130000"/>
                </a:srgbClr>
              </a:gs>
              <a:gs pos="80000">
                <a:srgbClr val="1862A8">
                  <a:shade val="93000"/>
                  <a:satMod val="130000"/>
                </a:srgbClr>
              </a:gs>
              <a:gs pos="100000">
                <a:srgbClr val="1862A8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lIns="72000" rIns="72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800" b="1" kern="0" dirty="0">
                <a:solidFill>
                  <a:srgbClr val="FFFFFF"/>
                </a:solidFill>
                <a:latin typeface="Arial"/>
              </a:rPr>
              <a:t>D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759801" y="2655965"/>
            <a:ext cx="1092121" cy="830997"/>
          </a:xfrm>
          <a:prstGeom prst="rect">
            <a:avLst/>
          </a:prstGeom>
          <a:gradFill rotWithShape="1">
            <a:gsLst>
              <a:gs pos="0">
                <a:srgbClr val="1862A8">
                  <a:shade val="51000"/>
                  <a:satMod val="130000"/>
                </a:srgbClr>
              </a:gs>
              <a:gs pos="80000">
                <a:srgbClr val="1862A8">
                  <a:shade val="93000"/>
                  <a:satMod val="130000"/>
                </a:srgbClr>
              </a:gs>
              <a:gs pos="100000">
                <a:srgbClr val="1862A8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lIns="72000" rIns="72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800" b="1" kern="0" dirty="0">
                <a:solidFill>
                  <a:srgbClr val="FFFFFF"/>
                </a:solidFill>
                <a:latin typeface="Arial"/>
              </a:rPr>
              <a:t>R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939682" y="2655965"/>
            <a:ext cx="1092121" cy="830997"/>
          </a:xfrm>
          <a:prstGeom prst="rect">
            <a:avLst/>
          </a:prstGeom>
          <a:gradFill rotWithShape="1">
            <a:gsLst>
              <a:gs pos="0">
                <a:srgbClr val="1862A8">
                  <a:shade val="51000"/>
                  <a:satMod val="130000"/>
                </a:srgbClr>
              </a:gs>
              <a:gs pos="80000">
                <a:srgbClr val="1862A8">
                  <a:shade val="93000"/>
                  <a:satMod val="130000"/>
                </a:srgbClr>
              </a:gs>
              <a:gs pos="100000">
                <a:srgbClr val="1862A8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lIns="72000" rIns="72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800" b="1" kern="0" dirty="0">
                <a:solidFill>
                  <a:srgbClr val="FFFFFF"/>
                </a:solidFill>
                <a:latin typeface="Arial"/>
              </a:rPr>
              <a:t>S</a:t>
            </a:r>
          </a:p>
        </p:txBody>
      </p:sp>
      <p:sp>
        <p:nvSpPr>
          <p:cNvPr id="17" name="Ellips 16"/>
          <p:cNvSpPr/>
          <p:nvPr/>
        </p:nvSpPr>
        <p:spPr bwMode="auto">
          <a:xfrm>
            <a:off x="8541399" y="2600910"/>
            <a:ext cx="1287141" cy="118813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kern="0" dirty="0" smtClean="0">
                <a:solidFill>
                  <a:srgbClr val="FFFFFF"/>
                </a:solidFill>
              </a:rPr>
              <a:t>ASSESS-MENT</a:t>
            </a:r>
            <a:endParaRPr lang="sv-SE" sz="1200" b="1" kern="0" dirty="0">
              <a:solidFill>
                <a:srgbClr val="FFFFFF"/>
              </a:solidFill>
            </a:endParaRPr>
          </a:p>
        </p:txBody>
      </p:sp>
      <p:cxnSp>
        <p:nvCxnSpPr>
          <p:cNvPr id="18" name="Rak pil 17"/>
          <p:cNvCxnSpPr>
            <a:cxnSpLocks noChangeShapeType="1"/>
          </p:cNvCxnSpPr>
          <p:nvPr/>
        </p:nvCxnSpPr>
        <p:spPr bwMode="auto">
          <a:xfrm>
            <a:off x="896012" y="2035176"/>
            <a:ext cx="0" cy="314325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Rak pil 18"/>
          <p:cNvCxnSpPr>
            <a:cxnSpLocks noChangeShapeType="1"/>
          </p:cNvCxnSpPr>
          <p:nvPr/>
        </p:nvCxnSpPr>
        <p:spPr bwMode="auto">
          <a:xfrm rot="-5400000">
            <a:off x="1768806" y="2686513"/>
            <a:ext cx="0" cy="3388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Ellips 19"/>
          <p:cNvSpPr/>
          <p:nvPr/>
        </p:nvSpPr>
        <p:spPr bwMode="auto">
          <a:xfrm>
            <a:off x="8541399" y="1808822"/>
            <a:ext cx="1287141" cy="118813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b="1" kern="0" dirty="0" smtClean="0">
                <a:solidFill>
                  <a:srgbClr val="FFFFFF"/>
                </a:solidFill>
              </a:rPr>
              <a:t>RESULTS </a:t>
            </a:r>
            <a:endParaRPr lang="sv-SE" sz="1100" b="1" kern="0" dirty="0">
              <a:solidFill>
                <a:srgbClr val="FFFFFF"/>
              </a:solidFill>
            </a:endParaRPr>
          </a:p>
        </p:txBody>
      </p:sp>
      <p:cxnSp>
        <p:nvCxnSpPr>
          <p:cNvPr id="21" name="Rak pil 20"/>
          <p:cNvCxnSpPr>
            <a:cxnSpLocks noChangeShapeType="1"/>
          </p:cNvCxnSpPr>
          <p:nvPr/>
        </p:nvCxnSpPr>
        <p:spPr bwMode="auto">
          <a:xfrm rot="-5400000">
            <a:off x="8449337" y="2649141"/>
            <a:ext cx="0" cy="340519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Vänsterböjd 21"/>
          <p:cNvSpPr/>
          <p:nvPr/>
        </p:nvSpPr>
        <p:spPr bwMode="auto">
          <a:xfrm rot="5400000">
            <a:off x="3737218" y="575034"/>
            <a:ext cx="2376262" cy="8948290"/>
          </a:xfrm>
          <a:prstGeom prst="curvedLeftArrow">
            <a:avLst>
              <a:gd name="adj1" fmla="val 20567"/>
              <a:gd name="adj2" fmla="val 50895"/>
              <a:gd name="adj3" fmla="val 25296"/>
            </a:avLst>
          </a:prstGeom>
          <a:gradFill rotWithShape="1">
            <a:gsLst>
              <a:gs pos="0">
                <a:srgbClr val="1862A8">
                  <a:shade val="51000"/>
                  <a:satMod val="130000"/>
                </a:srgbClr>
              </a:gs>
              <a:gs pos="80000">
                <a:srgbClr val="1862A8">
                  <a:shade val="93000"/>
                  <a:satMod val="130000"/>
                </a:srgbClr>
              </a:gs>
              <a:gs pos="100000">
                <a:srgbClr val="1862A8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v-SE" sz="2400" ker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3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2765" y="172738"/>
            <a:ext cx="8329613" cy="1143000"/>
          </a:xfrm>
        </p:spPr>
        <p:txBody>
          <a:bodyPr/>
          <a:lstStyle/>
          <a:p>
            <a:r>
              <a:rPr lang="en-US" dirty="0" smtClean="0"/>
              <a:t>Competence</a:t>
            </a:r>
            <a:r>
              <a:rPr lang="en-US" altLang="sv-SE" dirty="0" smtClean="0"/>
              <a:t> based selection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0267" y="1556792"/>
            <a:ext cx="8275637" cy="3810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sv-SE" dirty="0" smtClean="0"/>
              <a:t>A method for </a:t>
            </a:r>
            <a:r>
              <a:rPr lang="en-US" altLang="sv-SE" dirty="0"/>
              <a:t>recruitment of managers and selection </a:t>
            </a:r>
            <a:r>
              <a:rPr lang="en-US" altLang="sv-SE" dirty="0" smtClean="0"/>
              <a:t>to</a:t>
            </a:r>
          </a:p>
          <a:p>
            <a:pPr>
              <a:buFontTx/>
              <a:buNone/>
            </a:pPr>
            <a:r>
              <a:rPr lang="en-US" altLang="sv-SE" dirty="0" smtClean="0"/>
              <a:t>management </a:t>
            </a:r>
            <a:r>
              <a:rPr lang="en-US" altLang="sv-SE" dirty="0"/>
              <a:t>supply </a:t>
            </a:r>
            <a:r>
              <a:rPr lang="en-US" altLang="sv-SE" dirty="0" smtClean="0"/>
              <a:t>program: </a:t>
            </a:r>
            <a:r>
              <a:rPr lang="en-US" b="1" dirty="0" smtClean="0"/>
              <a:t>Behavioral </a:t>
            </a:r>
            <a:r>
              <a:rPr lang="en-US" b="1" dirty="0" err="1" smtClean="0"/>
              <a:t>criterias</a:t>
            </a:r>
            <a:r>
              <a:rPr lang="en-US" b="1" dirty="0" smtClean="0"/>
              <a:t> for </a:t>
            </a:r>
          </a:p>
          <a:p>
            <a:pPr>
              <a:buFontTx/>
              <a:buNone/>
            </a:pPr>
            <a:r>
              <a:rPr lang="en-US" b="1" dirty="0" smtClean="0"/>
              <a:t>leadership</a:t>
            </a:r>
          </a:p>
          <a:p>
            <a:pPr>
              <a:buFontTx/>
              <a:buNone/>
            </a:pPr>
            <a:endParaRPr lang="en-US" altLang="sv-SE" dirty="0" smtClean="0"/>
          </a:p>
          <a:p>
            <a:r>
              <a:rPr lang="en-US" dirty="0"/>
              <a:t>Competence</a:t>
            </a:r>
            <a:r>
              <a:rPr lang="en-US" altLang="sv-SE" dirty="0"/>
              <a:t> </a:t>
            </a:r>
            <a:r>
              <a:rPr lang="en-US" altLang="sv-SE" dirty="0" smtClean="0"/>
              <a:t>based selection – </a:t>
            </a:r>
            <a:br>
              <a:rPr lang="en-US" altLang="sv-SE" dirty="0" smtClean="0"/>
            </a:br>
            <a:r>
              <a:rPr lang="en-US" altLang="sv-SE" dirty="0" smtClean="0"/>
              <a:t>Internet Assessments</a:t>
            </a:r>
            <a:r>
              <a:rPr lang="en-US" altLang="sv-SE" dirty="0"/>
              <a:t> </a:t>
            </a:r>
            <a:r>
              <a:rPr lang="en-US" altLang="sv-SE" dirty="0" smtClean="0"/>
              <a:t>(MAP and </a:t>
            </a:r>
            <a:r>
              <a:rPr lang="en-US" altLang="sv-SE" dirty="0" err="1" smtClean="0"/>
              <a:t>Matrigma</a:t>
            </a:r>
            <a:r>
              <a:rPr lang="en-US" altLang="sv-SE" dirty="0" smtClean="0"/>
              <a:t>)</a:t>
            </a:r>
          </a:p>
          <a:p>
            <a:r>
              <a:rPr lang="en-US" dirty="0"/>
              <a:t>Competence</a:t>
            </a:r>
            <a:r>
              <a:rPr lang="en-US" altLang="sv-SE" dirty="0"/>
              <a:t> </a:t>
            </a:r>
            <a:r>
              <a:rPr lang="en-US" altLang="sv-SE" dirty="0" smtClean="0"/>
              <a:t>based interviews </a:t>
            </a:r>
          </a:p>
          <a:p>
            <a:r>
              <a:rPr lang="en-US" dirty="0"/>
              <a:t>Competence</a:t>
            </a:r>
            <a:r>
              <a:rPr lang="en-US" altLang="sv-SE" dirty="0"/>
              <a:t> </a:t>
            </a:r>
            <a:r>
              <a:rPr lang="en-US" altLang="sv-SE" dirty="0" smtClean="0"/>
              <a:t>based references</a:t>
            </a:r>
          </a:p>
          <a:p>
            <a:r>
              <a:rPr lang="en-US" dirty="0"/>
              <a:t>Competence</a:t>
            </a:r>
            <a:r>
              <a:rPr lang="en-US" altLang="sv-SE" dirty="0"/>
              <a:t> </a:t>
            </a:r>
            <a:r>
              <a:rPr lang="en-US" altLang="sv-SE" dirty="0" smtClean="0"/>
              <a:t>based feedback</a:t>
            </a:r>
          </a:p>
          <a:p>
            <a:pPr lvl="1"/>
            <a:endParaRPr lang="en-US" altLang="sv-SE" sz="2400" dirty="0" smtClean="0"/>
          </a:p>
          <a:p>
            <a:pPr lvl="1"/>
            <a:endParaRPr lang="en-US" altLang="sv-SE" dirty="0" smtClean="0"/>
          </a:p>
        </p:txBody>
      </p:sp>
      <p:sp>
        <p:nvSpPr>
          <p:cNvPr id="12292" name="AutoShape 8"/>
          <p:cNvSpPr>
            <a:spLocks noChangeArrowheads="1"/>
          </p:cNvSpPr>
          <p:nvPr/>
        </p:nvSpPr>
        <p:spPr bwMode="auto">
          <a:xfrm flipV="1">
            <a:off x="6465168" y="4437112"/>
            <a:ext cx="2505446" cy="1456184"/>
          </a:xfrm>
          <a:prstGeom prst="wedgeEllipseCallout">
            <a:avLst>
              <a:gd name="adj1" fmla="val -7028"/>
              <a:gd name="adj2" fmla="val 1091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000">
                <a:solidFill>
                  <a:srgbClr val="4D4D4D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rgbClr val="4D4D4D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sv-SE" sz="1400" i="1" dirty="0"/>
              <a:t>Identify and recruit people with good potential to fulfill the task</a:t>
            </a:r>
            <a:endParaRPr lang="sv-SE" altLang="sv-SE" sz="1400" dirty="0"/>
          </a:p>
        </p:txBody>
      </p:sp>
    </p:spTree>
    <p:extLst>
      <p:ext uri="{BB962C8B-B14F-4D97-AF65-F5344CB8AC3E}">
        <p14:creationId xmlns:p14="http://schemas.microsoft.com/office/powerpoint/2010/main" val="16932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2765" y="148436"/>
            <a:ext cx="8329613" cy="1143000"/>
          </a:xfrm>
        </p:spPr>
        <p:txBody>
          <a:bodyPr/>
          <a:lstStyle/>
          <a:p>
            <a:r>
              <a:rPr lang="en-US" dirty="0" smtClean="0"/>
              <a:t>Competence profile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7585" r="7207" b="5743"/>
          <a:stretch>
            <a:fillRect/>
          </a:stretch>
        </p:blipFill>
        <p:spPr bwMode="auto">
          <a:xfrm>
            <a:off x="947738" y="1954213"/>
            <a:ext cx="2205037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3656856" y="2060848"/>
            <a:ext cx="5459413" cy="27084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15900" dist="101600" dir="25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400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accent6"/>
              </a:solidFill>
              <a:latin typeface="+mj-lt"/>
            </a:endParaRPr>
          </a:p>
          <a:p>
            <a:pPr marL="5400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  <a:latin typeface="+mj-lt"/>
              </a:rPr>
              <a:t>Knowledge</a:t>
            </a:r>
          </a:p>
          <a:p>
            <a:pPr marL="5400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  <a:latin typeface="+mj-lt"/>
              </a:rPr>
              <a:t>Experience</a:t>
            </a:r>
          </a:p>
          <a:p>
            <a:pPr marL="5400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  <a:latin typeface="+mj-lt"/>
              </a:rPr>
              <a:t>Skills</a:t>
            </a:r>
          </a:p>
          <a:p>
            <a:pPr marL="5400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  <a:latin typeface="+mj-lt"/>
              </a:rPr>
              <a:t>Properties and attitudes</a:t>
            </a:r>
          </a:p>
          <a:p>
            <a:pPr marL="5400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7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92316" y="1196752"/>
            <a:ext cx="889718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44450" rIns="79200" bIns="4445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4D4D4D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Framework for assessment for management supply programs</a:t>
            </a:r>
          </a:p>
          <a:p>
            <a:r>
              <a:rPr lang="en-US" dirty="0" smtClean="0"/>
              <a:t>Also used for recruiting and developing managers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Criterias</a:t>
            </a:r>
            <a:endParaRPr lang="en-US" dirty="0" smtClean="0"/>
          </a:p>
          <a:p>
            <a:r>
              <a:rPr lang="en-US" dirty="0" smtClean="0"/>
              <a:t>Objectives and results</a:t>
            </a:r>
          </a:p>
          <a:p>
            <a:r>
              <a:rPr lang="en-US" dirty="0" smtClean="0"/>
              <a:t>Analysis and holistic views</a:t>
            </a:r>
          </a:p>
          <a:p>
            <a:r>
              <a:rPr lang="en-US" dirty="0" smtClean="0"/>
              <a:t>Development and change management</a:t>
            </a:r>
          </a:p>
          <a:p>
            <a:r>
              <a:rPr lang="en-US" dirty="0" smtClean="0"/>
              <a:t>Verbal and written communication</a:t>
            </a:r>
          </a:p>
          <a:p>
            <a:r>
              <a:rPr lang="en-US" dirty="0" smtClean="0"/>
              <a:t>Social skills and assurance</a:t>
            </a:r>
          </a:p>
          <a:p>
            <a:r>
              <a:rPr lang="en-US" dirty="0" smtClean="0"/>
              <a:t>Ability to create participation and motivation</a:t>
            </a:r>
          </a:p>
          <a:p>
            <a:pPr>
              <a:buFontTx/>
              <a:buNone/>
            </a:pPr>
            <a:endParaRPr lang="en-US" b="1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-15552" y="188640"/>
            <a:ext cx="7635875" cy="1143000"/>
          </a:xfrm>
        </p:spPr>
        <p:txBody>
          <a:bodyPr/>
          <a:lstStyle/>
          <a:p>
            <a:pPr algn="ctr"/>
            <a:r>
              <a:rPr lang="en-US" dirty="0" smtClean="0"/>
              <a:t>Behavior </a:t>
            </a:r>
            <a:r>
              <a:rPr lang="en-US" dirty="0" err="1" smtClean="0"/>
              <a:t>criterias</a:t>
            </a:r>
            <a:r>
              <a:rPr lang="en-US" dirty="0" smtClean="0"/>
              <a:t> </a:t>
            </a:r>
            <a:r>
              <a:rPr lang="en-US" dirty="0"/>
              <a:t>for leadership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8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2520" y="156387"/>
            <a:ext cx="8329613" cy="1143000"/>
          </a:xfrm>
        </p:spPr>
        <p:txBody>
          <a:bodyPr/>
          <a:lstStyle/>
          <a:p>
            <a:r>
              <a:rPr lang="sv-SE" dirty="0"/>
              <a:t>Management </a:t>
            </a:r>
            <a:r>
              <a:rPr lang="en-US" dirty="0" smtClean="0"/>
              <a:t>supply</a:t>
            </a:r>
            <a:r>
              <a:rPr lang="sv-SE" dirty="0" smtClean="0"/>
              <a:t> </a:t>
            </a:r>
            <a:r>
              <a:rPr lang="sv-SE" dirty="0"/>
              <a:t>process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2520" y="1916832"/>
            <a:ext cx="8275638" cy="381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How to create a sustainable and transparent gender equality to the management level</a:t>
            </a:r>
          </a:p>
          <a:p>
            <a:r>
              <a:rPr lang="en-US" dirty="0" smtClean="0"/>
              <a:t>Clarify the managerial role</a:t>
            </a:r>
          </a:p>
          <a:p>
            <a:r>
              <a:rPr lang="en-US" dirty="0" smtClean="0"/>
              <a:t>Implement an open and transparent recruitment process</a:t>
            </a:r>
          </a:p>
          <a:p>
            <a:r>
              <a:rPr lang="en-US" dirty="0" smtClean="0"/>
              <a:t>Develop </a:t>
            </a:r>
            <a:r>
              <a:rPr lang="en-US" dirty="0" err="1" smtClean="0"/>
              <a:t>criterias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management and leadership</a:t>
            </a:r>
          </a:p>
          <a:p>
            <a:r>
              <a:rPr lang="en-US" dirty="0"/>
              <a:t>I</a:t>
            </a:r>
            <a:r>
              <a:rPr lang="en-US" dirty="0" smtClean="0"/>
              <a:t>dentify all managers out of competence</a:t>
            </a:r>
          </a:p>
          <a:p>
            <a:r>
              <a:rPr lang="en-US" dirty="0" smtClean="0"/>
              <a:t>Develop future managers </a:t>
            </a:r>
            <a:r>
              <a:rPr lang="en-US" dirty="0"/>
              <a:t>before </a:t>
            </a:r>
            <a:r>
              <a:rPr lang="en-US" dirty="0" smtClean="0"/>
              <a:t>employment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2520" y="311679"/>
            <a:ext cx="8211939" cy="944628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/>
              <a:t>Management supply program –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First </a:t>
            </a:r>
            <a:r>
              <a:rPr lang="en-US" sz="2800" dirty="0"/>
              <a:t>line, Middle and Strategic management   </a:t>
            </a:r>
            <a:endParaRPr lang="sv-SE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32520" y="1956587"/>
            <a:ext cx="518457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44450" rIns="79200" bIns="4445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4D4D4D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Arial" charset="0"/>
              </a:rPr>
              <a:t>To ensure </a:t>
            </a:r>
            <a:r>
              <a:rPr lang="en-US" sz="2000" dirty="0" smtClean="0">
                <a:latin typeface="Arial" charset="0"/>
              </a:rPr>
              <a:t>future </a:t>
            </a:r>
            <a:r>
              <a:rPr lang="en-US" sz="2000" dirty="0">
                <a:latin typeface="Arial" charset="0"/>
              </a:rPr>
              <a:t>supply of </a:t>
            </a:r>
            <a:r>
              <a:rPr lang="en-US" sz="2000" dirty="0" smtClean="0">
                <a:latin typeface="Arial" charset="0"/>
              </a:rPr>
              <a:t>managers with gender equality </a:t>
            </a:r>
            <a:r>
              <a:rPr lang="en-US" sz="2000" dirty="0">
                <a:latin typeface="Arial" charset="0"/>
              </a:rPr>
              <a:t>for </a:t>
            </a:r>
            <a:r>
              <a:rPr lang="en-US" sz="2000" dirty="0" smtClean="0">
                <a:latin typeface="Arial" charset="0"/>
              </a:rPr>
              <a:t>the First</a:t>
            </a:r>
            <a:r>
              <a:rPr lang="en-US" sz="2000" dirty="0">
                <a:latin typeface="Arial" charset="0"/>
              </a:rPr>
              <a:t>, Middle and Strategic </a:t>
            </a:r>
            <a:r>
              <a:rPr lang="en-US" sz="2000" dirty="0" smtClean="0">
                <a:latin typeface="Arial" charset="0"/>
              </a:rPr>
              <a:t>management level</a:t>
            </a:r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Process: Attraction, Identification, Development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Assessment process based on  behavioral criteria's for leadership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Individual programs containing theoretical studies and “on the job” training</a:t>
            </a:r>
          </a:p>
          <a:p>
            <a:pPr>
              <a:buFontTx/>
              <a:buNone/>
            </a:pPr>
            <a:endParaRPr lang="en-US" sz="2000" dirty="0">
              <a:latin typeface="Arial" charset="0"/>
            </a:endParaRPr>
          </a:p>
        </p:txBody>
      </p:sp>
      <p:pic>
        <p:nvPicPr>
          <p:cNvPr id="7" name="Picture 13" descr="Anders_redigera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4146923"/>
            <a:ext cx="1981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Ulrika närb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1961780"/>
            <a:ext cx="19812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1"/>
          <p:cNvSpPr txBox="1">
            <a:spLocks noGrp="1" noChangeArrowheads="1"/>
          </p:cNvSpPr>
          <p:nvPr>
            <p:ph idx="1"/>
          </p:nvPr>
        </p:nvSpPr>
        <p:spPr bwMode="auto">
          <a:xfrm>
            <a:off x="579562" y="2276872"/>
            <a:ext cx="8799512" cy="261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sv-SE" altLang="sv-SE" sz="2000" dirty="0" smtClean="0">
                <a:latin typeface="+mn-lt"/>
              </a:rPr>
              <a:t>	</a:t>
            </a:r>
            <a:r>
              <a:rPr lang="sv-SE" altLang="sv-SE" sz="2000" b="1" dirty="0" err="1">
                <a:latin typeface="+mn-lt"/>
              </a:rPr>
              <a:t>First</a:t>
            </a:r>
            <a:r>
              <a:rPr lang="sv-SE" altLang="sv-SE" sz="2000" b="1" dirty="0">
                <a:latin typeface="+mn-lt"/>
              </a:rPr>
              <a:t> </a:t>
            </a:r>
            <a:r>
              <a:rPr lang="sv-SE" altLang="sv-SE" sz="2000" b="1" dirty="0" err="1">
                <a:latin typeface="+mn-lt"/>
              </a:rPr>
              <a:t>line</a:t>
            </a:r>
            <a:r>
              <a:rPr lang="sv-SE" altLang="sv-SE" sz="2000" b="1" dirty="0">
                <a:latin typeface="+mn-lt"/>
              </a:rPr>
              <a:t> </a:t>
            </a:r>
            <a:r>
              <a:rPr lang="sv-SE" altLang="sv-SE" sz="2000" b="1" dirty="0" smtClean="0">
                <a:latin typeface="+mn-lt"/>
              </a:rPr>
              <a:t>		</a:t>
            </a:r>
            <a:r>
              <a:rPr lang="sv-SE" altLang="sv-SE" sz="2000" b="1" dirty="0" err="1" smtClean="0">
                <a:latin typeface="+mn-lt"/>
              </a:rPr>
              <a:t>Middle</a:t>
            </a:r>
            <a:r>
              <a:rPr lang="sv-SE" altLang="sv-SE" sz="2000" b="1" dirty="0">
                <a:latin typeface="+mn-lt"/>
              </a:rPr>
              <a:t> 		</a:t>
            </a:r>
            <a:r>
              <a:rPr lang="sv-SE" altLang="sv-SE" sz="2000" b="1" dirty="0" err="1" smtClean="0">
                <a:latin typeface="+mn-lt"/>
              </a:rPr>
              <a:t>Strategic</a:t>
            </a:r>
            <a:endParaRPr lang="sv-SE" altLang="sv-SE" sz="2000" b="1" dirty="0" smtClean="0">
              <a:latin typeface="+mn-lt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sv-SE" altLang="sv-SE" sz="2000" b="1" dirty="0">
                <a:latin typeface="+mn-lt"/>
              </a:rPr>
              <a:t>	management</a:t>
            </a:r>
            <a:r>
              <a:rPr lang="sv-SE" altLang="sv-SE" sz="2000" b="1" dirty="0" smtClean="0">
                <a:latin typeface="+mn-lt"/>
              </a:rPr>
              <a:t>	management 	management		</a:t>
            </a:r>
            <a:r>
              <a:rPr lang="sv-SE" altLang="sv-SE" sz="2000" dirty="0" smtClean="0">
                <a:latin typeface="+mn-lt"/>
              </a:rPr>
              <a:t> </a:t>
            </a:r>
            <a:endParaRPr lang="sv-SE" altLang="sv-SE" sz="2000" dirty="0">
              <a:latin typeface="+mn-lt"/>
            </a:endParaRPr>
          </a:p>
          <a:p>
            <a:pPr marL="0" indent="0" eaLnBrk="1" hangingPunct="1">
              <a:buNone/>
            </a:pPr>
            <a:r>
              <a:rPr lang="sv-SE" altLang="sv-SE" sz="2000" b="1" dirty="0" smtClean="0">
                <a:latin typeface="+mn-lt"/>
              </a:rPr>
              <a:t>2013</a:t>
            </a:r>
            <a:r>
              <a:rPr lang="sv-SE" altLang="sv-SE" sz="2000" dirty="0" smtClean="0">
                <a:latin typeface="+mn-lt"/>
              </a:rPr>
              <a:t>	50%</a:t>
            </a:r>
            <a:r>
              <a:rPr lang="sv-SE" altLang="sv-SE" sz="2000" dirty="0">
                <a:latin typeface="+mn-lt"/>
              </a:rPr>
              <a:t>		</a:t>
            </a:r>
            <a:r>
              <a:rPr lang="sv-SE" altLang="sv-SE" sz="2000" dirty="0" smtClean="0">
                <a:latin typeface="+mn-lt"/>
              </a:rPr>
              <a:t>	43%</a:t>
            </a:r>
            <a:r>
              <a:rPr lang="sv-SE" altLang="sv-SE" sz="2000" dirty="0">
                <a:latin typeface="+mn-lt"/>
              </a:rPr>
              <a:t>		</a:t>
            </a:r>
            <a:r>
              <a:rPr lang="sv-SE" altLang="sv-SE" sz="2000" dirty="0" smtClean="0">
                <a:latin typeface="+mn-lt"/>
              </a:rPr>
              <a:t>	20%</a:t>
            </a:r>
            <a:endParaRPr lang="en-GB" altLang="sv-SE" sz="2000" dirty="0">
              <a:latin typeface="+mn-lt"/>
            </a:endParaRPr>
          </a:p>
          <a:p>
            <a:pPr marL="552450" lvl="1" indent="0" eaLnBrk="1" hangingPunct="1">
              <a:buNone/>
            </a:pPr>
            <a:endParaRPr lang="sv-SE" altLang="sv-SE" sz="2000" dirty="0" smtClean="0">
              <a:latin typeface="+mn-lt"/>
            </a:endParaRPr>
          </a:p>
          <a:p>
            <a:pPr marL="457200" indent="-457200" eaLnBrk="1" hangingPunct="1">
              <a:buAutoNum type="arabicPlain" startAt="2010"/>
            </a:pPr>
            <a:endParaRPr lang="sv-SE" altLang="sv-SE" sz="2000" dirty="0" smtClean="0">
              <a:latin typeface="+mn-lt"/>
            </a:endParaRPr>
          </a:p>
          <a:p>
            <a:pPr eaLnBrk="1" hangingPunct="1"/>
            <a:endParaRPr lang="sv-SE" altLang="sv-SE" sz="2000" dirty="0">
              <a:latin typeface="+mn-lt"/>
            </a:endParaRPr>
          </a:p>
          <a:p>
            <a:pPr eaLnBrk="1" hangingPunct="1"/>
            <a:endParaRPr lang="en-GB" altLang="sv-SE" sz="2000" dirty="0">
              <a:latin typeface="+mn-lt"/>
            </a:endParaRPr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617662" y="950101"/>
            <a:ext cx="8329613" cy="1143000"/>
          </a:xfrm>
        </p:spPr>
        <p:txBody>
          <a:bodyPr/>
          <a:lstStyle/>
          <a:p>
            <a:pPr lvl="0" defTabSz="762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Statistic – Management supply program 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  <a:latin typeface="Arial" charset="0"/>
              </a:rPr>
              <a:t>E</a:t>
            </a:r>
            <a:r>
              <a:rPr lang="en-US" altLang="sv-SE" sz="2000" dirty="0" smtClean="0">
                <a:solidFill>
                  <a:schemeClr val="accent6"/>
                </a:solidFill>
                <a:latin typeface="Arial" charset="0"/>
              </a:rPr>
              <a:t>xamined women</a:t>
            </a:r>
            <a:r>
              <a:rPr lang="en-US" altLang="sv-SE" sz="2400" dirty="0" smtClean="0">
                <a:solidFill>
                  <a:schemeClr val="accent6"/>
                </a:solidFill>
                <a:latin typeface="Arial" charset="0"/>
              </a:rPr>
              <a:t/>
            </a:r>
            <a:br>
              <a:rPr lang="en-US" altLang="sv-SE" sz="2400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sv-SE" sz="2000" dirty="0" smtClean="0">
                <a:solidFill>
                  <a:schemeClr val="accent6"/>
                </a:solidFill>
                <a:latin typeface="Arial" charset="0"/>
              </a:rPr>
              <a:t/>
            </a:r>
            <a:br>
              <a:rPr lang="en-US" altLang="sv-SE" sz="2000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6618" y="188640"/>
            <a:ext cx="8329613" cy="1143000"/>
          </a:xfrm>
        </p:spPr>
        <p:txBody>
          <a:bodyPr/>
          <a:lstStyle/>
          <a:p>
            <a:r>
              <a:rPr lang="en-US" dirty="0" smtClean="0"/>
              <a:t>Lesson learned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8882" y="1556792"/>
            <a:ext cx="8275638" cy="3810000"/>
          </a:xfrm>
        </p:spPr>
        <p:txBody>
          <a:bodyPr/>
          <a:lstStyle/>
          <a:p>
            <a:r>
              <a:rPr lang="en-US" dirty="0"/>
              <a:t>Competence</a:t>
            </a:r>
            <a:r>
              <a:rPr lang="en-US" altLang="sv-SE" dirty="0"/>
              <a:t> </a:t>
            </a:r>
            <a:r>
              <a:rPr lang="en-US" altLang="sv-SE" dirty="0" smtClean="0"/>
              <a:t>based selection for </a:t>
            </a:r>
            <a:r>
              <a:rPr lang="en-US" altLang="sv-SE" dirty="0"/>
              <a:t>recruitment of managers and selection to management supply program secure that a person have the right behavior and properties to be a managers and a leader  </a:t>
            </a:r>
            <a:endParaRPr lang="en-US" altLang="sv-SE" dirty="0" smtClean="0"/>
          </a:p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open and transparent recruitment process </a:t>
            </a:r>
            <a:r>
              <a:rPr lang="en-US" dirty="0" smtClean="0"/>
              <a:t>gets </a:t>
            </a:r>
            <a:r>
              <a:rPr lang="en-US" dirty="0"/>
              <a:t>more women into leadership positions</a:t>
            </a:r>
            <a:endParaRPr lang="sv-SE" dirty="0"/>
          </a:p>
          <a:p>
            <a:r>
              <a:rPr lang="en-US" altLang="sv-SE" dirty="0" smtClean="0"/>
              <a:t>Management </a:t>
            </a:r>
            <a:r>
              <a:rPr lang="en-US" altLang="sv-SE" dirty="0"/>
              <a:t>supply </a:t>
            </a:r>
            <a:r>
              <a:rPr lang="en-US" altLang="sv-SE" dirty="0" smtClean="0"/>
              <a:t>programs </a:t>
            </a:r>
            <a:r>
              <a:rPr lang="en-US" altLang="sv-SE" dirty="0"/>
              <a:t>develop </a:t>
            </a:r>
            <a:r>
              <a:rPr lang="en-US" altLang="sv-SE" dirty="0" smtClean="0"/>
              <a:t>and provide </a:t>
            </a:r>
            <a:r>
              <a:rPr lang="en-US" altLang="sv-SE" dirty="0"/>
              <a:t>better </a:t>
            </a:r>
            <a:r>
              <a:rPr lang="en-US" altLang="sv-SE" dirty="0" smtClean="0"/>
              <a:t>conditions for an employee before she or he gets the management position.</a:t>
            </a:r>
            <a:endParaRPr lang="en-US" altLang="sv-SE" dirty="0"/>
          </a:p>
          <a:p>
            <a:pPr marL="0" indent="0">
              <a:buNone/>
            </a:pPr>
            <a:r>
              <a:rPr lang="en-US" altLang="sv-SE" b="1" dirty="0" smtClean="0"/>
              <a:t>All of this support and leads to gender </a:t>
            </a:r>
            <a:r>
              <a:rPr lang="en-US" altLang="sv-SE" b="1" dirty="0"/>
              <a:t>equality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04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864768" y="2564904"/>
            <a:ext cx="42899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0" eaLnBrk="1">
              <a:defRPr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Summarize</a:t>
            </a:r>
          </a:p>
        </p:txBody>
      </p:sp>
    </p:spTree>
    <p:extLst>
      <p:ext uri="{BB962C8B-B14F-4D97-AF65-F5344CB8AC3E}">
        <p14:creationId xmlns:p14="http://schemas.microsoft.com/office/powerpoint/2010/main" val="17763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ubrik 1"/>
          <p:cNvSpPr>
            <a:spLocks noGrp="1"/>
          </p:cNvSpPr>
          <p:nvPr>
            <p:ph type="title"/>
          </p:nvPr>
        </p:nvSpPr>
        <p:spPr>
          <a:xfrm>
            <a:off x="560512" y="197768"/>
            <a:ext cx="8329613" cy="1143000"/>
          </a:xfrm>
        </p:spPr>
        <p:txBody>
          <a:bodyPr/>
          <a:lstStyle/>
          <a:p>
            <a:r>
              <a:rPr lang="en-US" altLang="sv-SE" dirty="0" smtClean="0"/>
              <a:t>Our mission</a:t>
            </a:r>
          </a:p>
        </p:txBody>
      </p:sp>
      <p:sp>
        <p:nvSpPr>
          <p:cNvPr id="63491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altLang="sv-SE" smtClean="0">
                <a:solidFill>
                  <a:schemeClr val="bg1"/>
                </a:solidFill>
              </a:rPr>
              <a:t>Minska brottsligheten och </a:t>
            </a:r>
            <a:br>
              <a:rPr lang="sv-SE" altLang="sv-SE" smtClean="0">
                <a:solidFill>
                  <a:schemeClr val="bg1"/>
                </a:solidFill>
              </a:rPr>
            </a:br>
            <a:r>
              <a:rPr lang="sv-SE" altLang="sv-SE" smtClean="0">
                <a:solidFill>
                  <a:schemeClr val="bg1"/>
                </a:solidFill>
              </a:rPr>
              <a:t>öka tryggheten i samhället</a:t>
            </a:r>
          </a:p>
        </p:txBody>
      </p:sp>
      <p:pic>
        <p:nvPicPr>
          <p:cNvPr id="63492" name="Picture 5" descr="F:\bergvikspoliser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1" b="24020"/>
          <a:stretch>
            <a:fillRect/>
          </a:stretch>
        </p:blipFill>
        <p:spPr bwMode="auto">
          <a:xfrm>
            <a:off x="704528" y="1916113"/>
            <a:ext cx="85677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Platshållare för innehåll 2"/>
          <p:cNvSpPr txBox="1">
            <a:spLocks/>
          </p:cNvSpPr>
          <p:nvPr/>
        </p:nvSpPr>
        <p:spPr bwMode="auto">
          <a:xfrm>
            <a:off x="925513" y="4437063"/>
            <a:ext cx="82756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44450" rIns="79200" bIns="4445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100000"/>
            </a:pPr>
            <a:r>
              <a:rPr lang="sv-SE" altLang="sv-SE">
                <a:solidFill>
                  <a:schemeClr val="bg1"/>
                </a:solidFill>
                <a:ea typeface="ヒラギノ角ゴ Pro W3" charset="-128"/>
              </a:rPr>
              <a:t>The mission of the Police is to reduce </a:t>
            </a:r>
            <a:br>
              <a:rPr lang="sv-SE" altLang="sv-SE">
                <a:solidFill>
                  <a:schemeClr val="bg1"/>
                </a:solidFill>
                <a:ea typeface="ヒラギノ角ゴ Pro W3" charset="-128"/>
              </a:rPr>
            </a:br>
            <a:r>
              <a:rPr lang="sv-SE" altLang="sv-SE">
                <a:solidFill>
                  <a:schemeClr val="bg1"/>
                </a:solidFill>
                <a:ea typeface="ヒラギノ角ゴ Pro W3" charset="-128"/>
              </a:rPr>
              <a:t>crime and increase public safety </a:t>
            </a:r>
            <a:br>
              <a:rPr lang="sv-SE" altLang="sv-SE">
                <a:solidFill>
                  <a:schemeClr val="bg1"/>
                </a:solidFill>
                <a:ea typeface="ヒラギノ角ゴ Pro W3" charset="-128"/>
              </a:rPr>
            </a:br>
            <a:endParaRPr lang="sv-SE" altLang="sv-SE">
              <a:solidFill>
                <a:schemeClr val="bg1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8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Bildobjekt 2" descr="Slide4_bild3_mo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1685" r="18793" b="-1685"/>
          <a:stretch>
            <a:fillRect/>
          </a:stretch>
        </p:blipFill>
        <p:spPr bwMode="auto">
          <a:xfrm>
            <a:off x="6579866" y="1920875"/>
            <a:ext cx="2744787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Bildobjekt 1" descr="Slide3_bild2_mo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r="47824" b="986"/>
          <a:stretch>
            <a:fillRect/>
          </a:stretch>
        </p:blipFill>
        <p:spPr bwMode="auto">
          <a:xfrm>
            <a:off x="3647753" y="1916113"/>
            <a:ext cx="27527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Bildobjekt 1" descr="Slide3_bild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16832" r="5316"/>
          <a:stretch>
            <a:fillRect/>
          </a:stretch>
        </p:blipFill>
        <p:spPr bwMode="auto">
          <a:xfrm>
            <a:off x="704528" y="1916113"/>
            <a:ext cx="27717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ktangel 6"/>
          <p:cNvSpPr>
            <a:spLocks noChangeArrowheads="1"/>
          </p:cNvSpPr>
          <p:nvPr/>
        </p:nvSpPr>
        <p:spPr bwMode="auto">
          <a:xfrm>
            <a:off x="6659241" y="4132263"/>
            <a:ext cx="26654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en-GB" altLang="sv-SE" sz="1400" b="1">
                <a:solidFill>
                  <a:schemeClr val="bg1"/>
                </a:solidFill>
              </a:rPr>
              <a:t>Provide the public with protection, information and other forms of assistance </a:t>
            </a:r>
            <a:r>
              <a:rPr lang="en-GB" altLang="sv-SE" sz="1400">
                <a:solidFill>
                  <a:schemeClr val="bg1"/>
                </a:solidFill>
              </a:rPr>
              <a:t>whenever such assistance is best given by the Police</a:t>
            </a:r>
            <a:endParaRPr lang="sv-SE" altLang="sv-SE" sz="1400">
              <a:solidFill>
                <a:schemeClr val="bg1"/>
              </a:solidFill>
            </a:endParaRPr>
          </a:p>
        </p:txBody>
      </p:sp>
      <p:sp>
        <p:nvSpPr>
          <p:cNvPr id="64518" name="Rektangel 5"/>
          <p:cNvSpPr>
            <a:spLocks noChangeArrowheads="1"/>
          </p:cNvSpPr>
          <p:nvPr/>
        </p:nvSpPr>
        <p:spPr bwMode="auto">
          <a:xfrm>
            <a:off x="3690616" y="4346575"/>
            <a:ext cx="2765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sv-SE" sz="1400" b="1">
                <a:solidFill>
                  <a:schemeClr val="bg1"/>
                </a:solidFill>
              </a:rPr>
              <a:t>The Police conducts surveillance and investigation </a:t>
            </a:r>
            <a:r>
              <a:rPr lang="en-GB" altLang="sv-SE" sz="1400">
                <a:solidFill>
                  <a:schemeClr val="bg1"/>
                </a:solidFill>
              </a:rPr>
              <a:t>concerning crimes which fall under public prosecution</a:t>
            </a:r>
            <a:endParaRPr lang="sv-SE" altLang="sv-SE" sz="1400"/>
          </a:p>
        </p:txBody>
      </p:sp>
      <p:sp>
        <p:nvSpPr>
          <p:cNvPr id="64519" name="Rektangel 2"/>
          <p:cNvSpPr>
            <a:spLocks noChangeArrowheads="1"/>
          </p:cNvSpPr>
          <p:nvPr/>
        </p:nvSpPr>
        <p:spPr bwMode="auto">
          <a:xfrm>
            <a:off x="737866" y="4341813"/>
            <a:ext cx="27368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en-GB" altLang="sv-SE" sz="1400" b="1">
                <a:solidFill>
                  <a:schemeClr val="bg1"/>
                </a:solidFill>
              </a:rPr>
              <a:t>Prevent crime and other disturbances </a:t>
            </a:r>
            <a:r>
              <a:rPr lang="en-GB" altLang="sv-SE" sz="1400">
                <a:solidFill>
                  <a:schemeClr val="bg1"/>
                </a:solidFill>
              </a:rPr>
              <a:t>of public order or safety and take action when such disturbances occur</a:t>
            </a:r>
          </a:p>
        </p:txBody>
      </p:sp>
      <p:sp>
        <p:nvSpPr>
          <p:cNvPr id="64520" name="Rubrik 1"/>
          <p:cNvSpPr txBox="1">
            <a:spLocks/>
          </p:cNvSpPr>
          <p:nvPr/>
        </p:nvSpPr>
        <p:spPr bwMode="auto">
          <a:xfrm>
            <a:off x="604908" y="204542"/>
            <a:ext cx="8329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44450" rIns="72000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sv-SE" sz="3200" b="1" dirty="0">
                <a:solidFill>
                  <a:srgbClr val="1862A8"/>
                </a:solidFill>
                <a:ea typeface="ヒラギノ角ゴ Pro W3" charset="-128"/>
              </a:rPr>
              <a:t>The main tasks of the Swedish Police</a:t>
            </a:r>
          </a:p>
        </p:txBody>
      </p:sp>
    </p:spTree>
    <p:extLst>
      <p:ext uri="{BB962C8B-B14F-4D97-AF65-F5344CB8AC3E}">
        <p14:creationId xmlns:p14="http://schemas.microsoft.com/office/powerpoint/2010/main" val="6147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8612" y="188640"/>
            <a:ext cx="8329613" cy="1143000"/>
          </a:xfrm>
        </p:spPr>
        <p:txBody>
          <a:bodyPr/>
          <a:lstStyle/>
          <a:p>
            <a:r>
              <a:rPr lang="en-GB" altLang="sv-SE" dirty="0" smtClean="0"/>
              <a:t>The goals of the Swedish Police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8218" y="1916832"/>
            <a:ext cx="4695825" cy="381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sv-SE" sz="2000" dirty="0" smtClean="0">
                <a:solidFill>
                  <a:schemeClr val="tx2"/>
                </a:solidFill>
              </a:rPr>
              <a:t>Lower crime rate</a:t>
            </a:r>
          </a:p>
          <a:p>
            <a:pPr>
              <a:spcAft>
                <a:spcPts val="600"/>
              </a:spcAft>
            </a:pPr>
            <a:r>
              <a:rPr lang="en-GB" altLang="sv-SE" sz="2000" dirty="0" smtClean="0">
                <a:solidFill>
                  <a:schemeClr val="tx2"/>
                </a:solidFill>
              </a:rPr>
              <a:t>Solve more crimes</a:t>
            </a:r>
          </a:p>
          <a:p>
            <a:pPr>
              <a:spcAft>
                <a:spcPts val="600"/>
              </a:spcAft>
            </a:pPr>
            <a:r>
              <a:rPr lang="en-GB" altLang="sv-SE" sz="2000" dirty="0" smtClean="0">
                <a:solidFill>
                  <a:schemeClr val="tx2"/>
                </a:solidFill>
              </a:rPr>
              <a:t>Contribute to the public’s </a:t>
            </a:r>
            <a:br>
              <a:rPr lang="en-GB" altLang="sv-SE" sz="2000" dirty="0" smtClean="0">
                <a:solidFill>
                  <a:schemeClr val="tx2"/>
                </a:solidFill>
              </a:rPr>
            </a:br>
            <a:r>
              <a:rPr lang="en-GB" altLang="sv-SE" sz="2000" dirty="0" smtClean="0">
                <a:solidFill>
                  <a:schemeClr val="tx2"/>
                </a:solidFill>
              </a:rPr>
              <a:t>sense of safety</a:t>
            </a:r>
          </a:p>
          <a:p>
            <a:pPr>
              <a:spcAft>
                <a:spcPts val="600"/>
              </a:spcAft>
            </a:pPr>
            <a:r>
              <a:rPr lang="en-GB" altLang="sv-SE" sz="2000" dirty="0" smtClean="0">
                <a:solidFill>
                  <a:schemeClr val="tx2"/>
                </a:solidFill>
              </a:rPr>
              <a:t>Increase police visibility</a:t>
            </a:r>
          </a:p>
          <a:p>
            <a:pPr>
              <a:spcAft>
                <a:spcPts val="600"/>
              </a:spcAft>
            </a:pPr>
            <a:r>
              <a:rPr lang="en-GB" altLang="sv-SE" sz="2000" dirty="0" smtClean="0">
                <a:solidFill>
                  <a:schemeClr val="tx2"/>
                </a:solidFill>
              </a:rPr>
              <a:t>Maintain and strengthen people’s confidence in the Police</a:t>
            </a:r>
          </a:p>
        </p:txBody>
      </p:sp>
      <p:sp>
        <p:nvSpPr>
          <p:cNvPr id="65540" name="Rectangle 7"/>
          <p:cNvSpPr>
            <a:spLocks noChangeArrowheads="1"/>
          </p:cNvSpPr>
          <p:nvPr/>
        </p:nvSpPr>
        <p:spPr bwMode="auto">
          <a:xfrm>
            <a:off x="4521200" y="5834063"/>
            <a:ext cx="5116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sv-SE" sz="1400" i="1"/>
              <a:t>From the Guidelines of the National Police Commissioner 2011</a:t>
            </a:r>
          </a:p>
        </p:txBody>
      </p:sp>
      <p:pic>
        <p:nvPicPr>
          <p:cNvPr id="65541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42"/>
          <a:stretch>
            <a:fillRect/>
          </a:stretch>
        </p:blipFill>
        <p:spPr bwMode="auto">
          <a:xfrm>
            <a:off x="5856288" y="1844675"/>
            <a:ext cx="35607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7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Bildobjekt 1" descr="Förtroende 1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628775"/>
            <a:ext cx="741362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5175" y="4694238"/>
            <a:ext cx="8435975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200" tIns="44450" rIns="79200" bIns="44450"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4D4D4D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60 per cent have a high degree of trust in the Police</a:t>
            </a:r>
          </a:p>
          <a:p>
            <a:pPr>
              <a:spcAft>
                <a:spcPts val="1200"/>
              </a:spcAft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Out of all public institutions, the Police has one of the highest levels</a:t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of public confidence</a:t>
            </a:r>
          </a:p>
          <a:p>
            <a:pPr>
              <a:spcAft>
                <a:spcPts val="600"/>
              </a:spcAft>
              <a:defRPr/>
            </a:pPr>
            <a:endParaRPr lang="sv-SE" sz="2000" dirty="0" smtClean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</a:rPr>
              <a:t/>
            </a:r>
            <a:br>
              <a:rPr lang="sv-SE" sz="2000" dirty="0" smtClean="0">
                <a:solidFill>
                  <a:srgbClr val="000000"/>
                </a:solidFill>
              </a:rPr>
            </a:br>
            <a:endParaRPr lang="sv-SE" sz="2000" dirty="0" smtClean="0">
              <a:solidFill>
                <a:srgbClr val="000000"/>
              </a:solidFill>
            </a:endParaRPr>
          </a:p>
          <a:p>
            <a:pPr>
              <a:buFontTx/>
              <a:buNone/>
              <a:defRPr/>
            </a:pPr>
            <a:endParaRPr lang="sv-SE" sz="2000" dirty="0" smtClean="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116" y="172738"/>
            <a:ext cx="8329613" cy="1143000"/>
          </a:xfrm>
        </p:spPr>
        <p:txBody>
          <a:bodyPr/>
          <a:lstStyle/>
          <a:p>
            <a:r>
              <a:rPr lang="sv-SE" altLang="sv-SE" dirty="0" smtClean="0"/>
              <a:t>The public </a:t>
            </a:r>
            <a:r>
              <a:rPr lang="sv-SE" altLang="sv-SE" dirty="0" err="1" smtClean="0"/>
              <a:t>confidence</a:t>
            </a:r>
            <a:r>
              <a:rPr lang="sv-SE" altLang="sv-SE" dirty="0" smtClean="0"/>
              <a:t> in the Police </a:t>
            </a:r>
          </a:p>
        </p:txBody>
      </p: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4737100" y="5991225"/>
            <a:ext cx="4464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GB" altLang="sv-SE" sz="1000" i="1">
                <a:solidFill>
                  <a:srgbClr val="000000"/>
                </a:solidFill>
              </a:rPr>
              <a:t>From the Swedish National Council for Crime Prevention</a:t>
            </a:r>
            <a:r>
              <a:rPr lang="en-GB" altLang="sv-SE" sz="1000">
                <a:solidFill>
                  <a:srgbClr val="000000"/>
                </a:solidFill>
              </a:rPr>
              <a:t> </a:t>
            </a:r>
            <a:r>
              <a:rPr lang="en-GB" altLang="sv-SE" sz="1000" i="1">
                <a:solidFill>
                  <a:srgbClr val="000000"/>
                </a:solidFill>
              </a:rPr>
              <a:t>2012, Brå</a:t>
            </a:r>
            <a:r>
              <a:rPr lang="en-GB" altLang="sv-SE" sz="1000">
                <a:solidFill>
                  <a:srgbClr val="000000"/>
                </a:solidFill>
              </a:rPr>
              <a:t> </a:t>
            </a:r>
            <a:endParaRPr lang="sv-SE" altLang="sv-SE" sz="1000" b="1" i="1">
              <a:solidFill>
                <a:srgbClr val="000000"/>
              </a:solidFill>
            </a:endParaRPr>
          </a:p>
        </p:txBody>
      </p:sp>
      <p:sp>
        <p:nvSpPr>
          <p:cNvPr id="68614" name="textruta 1"/>
          <p:cNvSpPr txBox="1">
            <a:spLocks noChangeArrowheads="1"/>
          </p:cNvSpPr>
          <p:nvPr/>
        </p:nvSpPr>
        <p:spPr bwMode="auto">
          <a:xfrm>
            <a:off x="7400925" y="1652588"/>
            <a:ext cx="865188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16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900">
                <a:solidFill>
                  <a:srgbClr val="000000"/>
                </a:solidFill>
              </a:rPr>
              <a:t>Confidence</a:t>
            </a:r>
          </a:p>
        </p:txBody>
      </p:sp>
    </p:spTree>
    <p:extLst>
      <p:ext uri="{BB962C8B-B14F-4D97-AF65-F5344CB8AC3E}">
        <p14:creationId xmlns:p14="http://schemas.microsoft.com/office/powerpoint/2010/main" val="17595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08137" y="188640"/>
            <a:ext cx="7635875" cy="1143000"/>
          </a:xfrm>
        </p:spPr>
        <p:txBody>
          <a:bodyPr/>
          <a:lstStyle/>
          <a:p>
            <a:r>
              <a:rPr lang="en-US" dirty="0"/>
              <a:t>The Swedish </a:t>
            </a:r>
            <a:r>
              <a:rPr lang="en-US" dirty="0" smtClean="0"/>
              <a:t>Police 2013</a:t>
            </a:r>
            <a:endParaRPr lang="en-US" sz="2400" dirty="0"/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632520" y="1524000"/>
            <a:ext cx="7848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44450" rIns="79200" bIns="4445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4D4D4D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/>
              <a:t>28 500 employees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20 000 Police officers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Women 42%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  <a:buFontTx/>
              <a:buNone/>
            </a:pPr>
            <a:r>
              <a:rPr lang="en-US" sz="2000" b="1" dirty="0" smtClean="0"/>
              <a:t>Swedish National Police Board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000" b="1" dirty="0" smtClean="0"/>
              <a:t>21 Police Authorities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County Police Commissioner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  <a:buFontTx/>
              <a:buNone/>
            </a:pPr>
            <a:r>
              <a:rPr lang="en-US" sz="2000" b="1" dirty="0" smtClean="0"/>
              <a:t>1 500 000 crimes / year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000" b="1" dirty="0" smtClean="0"/>
              <a:t>20 405 millions kronor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pic>
        <p:nvPicPr>
          <p:cNvPr id="5" name="Picture 4" descr="EU och svenska flag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4" y="1268760"/>
            <a:ext cx="4933406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/>
        </p:nvCxnSpPr>
        <p:spPr>
          <a:xfrm>
            <a:off x="2216150" y="4222750"/>
            <a:ext cx="0" cy="196850"/>
          </a:xfrm>
          <a:prstGeom prst="line">
            <a:avLst/>
          </a:prstGeom>
          <a:ln w="12700">
            <a:solidFill>
              <a:srgbClr val="9EC1E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5600700" y="4222750"/>
            <a:ext cx="0" cy="196850"/>
          </a:xfrm>
          <a:prstGeom prst="line">
            <a:avLst/>
          </a:prstGeom>
          <a:ln w="12700">
            <a:solidFill>
              <a:srgbClr val="9EC1E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732" name="Bildobjekt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098550"/>
            <a:ext cx="2179638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ubrik 1"/>
          <p:cNvSpPr>
            <a:spLocks noGrp="1"/>
          </p:cNvSpPr>
          <p:nvPr>
            <p:ph type="title" idx="4294967295"/>
          </p:nvPr>
        </p:nvSpPr>
        <p:spPr>
          <a:xfrm>
            <a:off x="589087" y="-99392"/>
            <a:ext cx="8329613" cy="1143000"/>
          </a:xfrm>
        </p:spPr>
        <p:txBody>
          <a:bodyPr wrap="none" lIns="91440" tIns="45720" rIns="91440" bIns="45720" anchor="b"/>
          <a:lstStyle/>
          <a:p>
            <a:pPr eaLnBrk="1" hangingPunct="1"/>
            <a:r>
              <a:rPr lang="en-GB" altLang="sv-SE" dirty="0" smtClean="0"/>
              <a:t>The Police organization – today </a:t>
            </a:r>
            <a:endParaRPr lang="sv-SE" altLang="sv-SE" dirty="0" smtClean="0"/>
          </a:p>
        </p:txBody>
      </p:sp>
      <p:cxnSp>
        <p:nvCxnSpPr>
          <p:cNvPr id="18" name="Прямая соединительная линия 11"/>
          <p:cNvCxnSpPr>
            <a:stCxn id="30730" idx="2"/>
            <a:endCxn id="73738" idx="0"/>
          </p:cNvCxnSpPr>
          <p:nvPr/>
        </p:nvCxnSpPr>
        <p:spPr>
          <a:xfrm>
            <a:off x="3887788" y="2781300"/>
            <a:ext cx="0" cy="215900"/>
          </a:xfrm>
          <a:prstGeom prst="line">
            <a:avLst/>
          </a:prstGeom>
          <a:ln w="12700">
            <a:solidFill>
              <a:srgbClr val="9EC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1"/>
          <p:cNvCxnSpPr/>
          <p:nvPr/>
        </p:nvCxnSpPr>
        <p:spPr>
          <a:xfrm>
            <a:off x="3895725" y="3962400"/>
            <a:ext cx="0" cy="260350"/>
          </a:xfrm>
          <a:prstGeom prst="line">
            <a:avLst/>
          </a:prstGeom>
          <a:ln w="12700">
            <a:solidFill>
              <a:srgbClr val="9EC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4"/>
          <p:cNvCxnSpPr/>
          <p:nvPr/>
        </p:nvCxnSpPr>
        <p:spPr>
          <a:xfrm flipH="1">
            <a:off x="2216150" y="4222750"/>
            <a:ext cx="1679575" cy="0"/>
          </a:xfrm>
          <a:prstGeom prst="line">
            <a:avLst/>
          </a:prstGeom>
          <a:ln w="12700">
            <a:solidFill>
              <a:srgbClr val="9EC1E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3895725" y="4222750"/>
            <a:ext cx="1704975" cy="0"/>
          </a:xfrm>
          <a:prstGeom prst="line">
            <a:avLst/>
          </a:prstGeom>
          <a:ln w="12700">
            <a:solidFill>
              <a:srgbClr val="9EC1E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38" name="Прямоугольник 6"/>
          <p:cNvSpPr>
            <a:spLocks noChangeArrowheads="1"/>
          </p:cNvSpPr>
          <p:nvPr/>
        </p:nvSpPr>
        <p:spPr bwMode="auto">
          <a:xfrm>
            <a:off x="2339975" y="2997200"/>
            <a:ext cx="3095625" cy="1041400"/>
          </a:xfrm>
          <a:prstGeom prst="rect">
            <a:avLst/>
          </a:prstGeom>
          <a:solidFill>
            <a:srgbClr val="1862A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sv-SE" sz="1400" b="1">
                <a:solidFill>
                  <a:srgbClr val="FFFFFF"/>
                </a:solidFill>
                <a:cs typeface="Arial" charset="0"/>
              </a:rPr>
              <a:t>The National Police Board</a:t>
            </a:r>
          </a:p>
          <a:p>
            <a:pPr algn="ctr"/>
            <a:r>
              <a:rPr lang="en-GB" altLang="sv-SE" sz="1400">
                <a:solidFill>
                  <a:srgbClr val="FFFFFF"/>
                </a:solidFill>
                <a:cs typeface="Arial" charset="0"/>
              </a:rPr>
              <a:t>The National Bureau of Investigation </a:t>
            </a:r>
            <a:br>
              <a:rPr lang="en-GB" altLang="sv-SE" sz="1400">
                <a:solidFill>
                  <a:srgbClr val="FFFFFF"/>
                </a:solidFill>
                <a:cs typeface="Arial" charset="0"/>
              </a:rPr>
            </a:br>
            <a:r>
              <a:rPr lang="en-GB" altLang="sv-SE" sz="1400">
                <a:solidFill>
                  <a:srgbClr val="FFFFFF"/>
                </a:solidFill>
                <a:cs typeface="Arial" charset="0"/>
              </a:rPr>
              <a:t>The National Security Service</a:t>
            </a:r>
            <a:br>
              <a:rPr lang="en-GB" altLang="sv-SE" sz="1400">
                <a:solidFill>
                  <a:srgbClr val="FFFFFF"/>
                </a:solidFill>
                <a:cs typeface="Arial" charset="0"/>
              </a:rPr>
            </a:br>
            <a:r>
              <a:rPr lang="en-GB" altLang="sv-SE" sz="1400">
                <a:solidFill>
                  <a:srgbClr val="FFFFFF"/>
                </a:solidFill>
                <a:cs typeface="Arial" charset="0"/>
              </a:rPr>
              <a:t>The Police Academy</a:t>
            </a:r>
          </a:p>
        </p:txBody>
      </p:sp>
      <p:sp>
        <p:nvSpPr>
          <p:cNvPr id="30730" name="Прямоугольник 7"/>
          <p:cNvSpPr>
            <a:spLocks noChangeArrowheads="1"/>
          </p:cNvSpPr>
          <p:nvPr/>
        </p:nvSpPr>
        <p:spPr bwMode="auto">
          <a:xfrm>
            <a:off x="2339975" y="1989138"/>
            <a:ext cx="3095625" cy="7921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GB" sz="14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Government</a:t>
            </a:r>
          </a:p>
          <a:p>
            <a:pPr algn="ctr" eaLnBrk="0" hangingPunct="0">
              <a:defRPr/>
            </a:pPr>
            <a:r>
              <a:rPr lang="en-GB" sz="1400" dirty="0">
                <a:solidFill>
                  <a:srgbClr val="FFFFFF"/>
                </a:solidFill>
                <a:latin typeface="+mj-lt"/>
                <a:cs typeface="Arial" pitchFamily="34" charset="0"/>
              </a:rPr>
              <a:t>The Ministry of Justice</a:t>
            </a:r>
          </a:p>
        </p:txBody>
      </p:sp>
      <p:sp>
        <p:nvSpPr>
          <p:cNvPr id="5132" name="Прямоугольник 9"/>
          <p:cNvSpPr>
            <a:spLocks noChangeArrowheads="1"/>
          </p:cNvSpPr>
          <p:nvPr/>
        </p:nvSpPr>
        <p:spPr bwMode="auto">
          <a:xfrm>
            <a:off x="877888" y="4365625"/>
            <a:ext cx="2879725" cy="576263"/>
          </a:xfrm>
          <a:prstGeom prst="rect">
            <a:avLst/>
          </a:prstGeom>
          <a:solidFill>
            <a:srgbClr val="1862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GB" sz="1400" b="1" dirty="0">
                <a:solidFill>
                  <a:srgbClr val="FFFFFF"/>
                </a:solidFill>
                <a:ea typeface="Geneva" charset="0"/>
                <a:cs typeface="Arial" charset="0"/>
              </a:rPr>
              <a:t>The Swedish National Laboratory of Forensic Science</a:t>
            </a:r>
            <a:endParaRPr lang="en-GB" sz="1400" dirty="0">
              <a:solidFill>
                <a:srgbClr val="FFFFFF"/>
              </a:solidFill>
              <a:ea typeface="Geneva" charset="0"/>
              <a:cs typeface="Arial" charset="0"/>
            </a:endParaRPr>
          </a:p>
        </p:txBody>
      </p:sp>
      <p:sp>
        <p:nvSpPr>
          <p:cNvPr id="5133" name="Прямоугольник 8"/>
          <p:cNvSpPr>
            <a:spLocks noChangeArrowheads="1"/>
          </p:cNvSpPr>
          <p:nvPr/>
        </p:nvSpPr>
        <p:spPr bwMode="auto">
          <a:xfrm>
            <a:off x="4016375" y="4365625"/>
            <a:ext cx="2879725" cy="576263"/>
          </a:xfrm>
          <a:prstGeom prst="rect">
            <a:avLst/>
          </a:prstGeom>
          <a:solidFill>
            <a:srgbClr val="1862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GB" sz="1400" b="1" dirty="0">
                <a:solidFill>
                  <a:srgbClr val="FFFFFF"/>
                </a:solidFill>
                <a:ea typeface="Geneva" charset="0"/>
                <a:cs typeface="Arial" charset="0"/>
              </a:rPr>
              <a:t>21 Police Authorities</a:t>
            </a:r>
            <a:endParaRPr lang="en-GB" sz="1400" dirty="0">
              <a:solidFill>
                <a:srgbClr val="FFFFFF"/>
              </a:solidFill>
              <a:ea typeface="Genev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/>
        </p:nvCxnSpPr>
        <p:spPr>
          <a:xfrm>
            <a:off x="2216150" y="4222750"/>
            <a:ext cx="0" cy="196850"/>
          </a:xfrm>
          <a:prstGeom prst="line">
            <a:avLst/>
          </a:prstGeom>
          <a:ln w="12700">
            <a:solidFill>
              <a:srgbClr val="9EC1E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5600700" y="4222750"/>
            <a:ext cx="0" cy="196850"/>
          </a:xfrm>
          <a:prstGeom prst="line">
            <a:avLst/>
          </a:prstGeom>
          <a:ln w="12700">
            <a:solidFill>
              <a:srgbClr val="9EC1E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732" name="Bildobjekt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098550"/>
            <a:ext cx="2179638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ubrik 1"/>
          <p:cNvSpPr>
            <a:spLocks noGrp="1"/>
          </p:cNvSpPr>
          <p:nvPr>
            <p:ph type="title" idx="4294967295"/>
          </p:nvPr>
        </p:nvSpPr>
        <p:spPr>
          <a:xfrm>
            <a:off x="589087" y="-99392"/>
            <a:ext cx="8329613" cy="1143000"/>
          </a:xfrm>
        </p:spPr>
        <p:txBody>
          <a:bodyPr wrap="none" lIns="91440" tIns="45720" rIns="91440" bIns="45720" anchor="b"/>
          <a:lstStyle/>
          <a:p>
            <a:pPr eaLnBrk="1" hangingPunct="1"/>
            <a:r>
              <a:rPr lang="en-GB" altLang="sv-SE" dirty="0" smtClean="0"/>
              <a:t>The Police organisation – 2015 </a:t>
            </a:r>
            <a:endParaRPr lang="sv-SE" altLang="sv-SE" dirty="0" smtClean="0"/>
          </a:p>
        </p:txBody>
      </p:sp>
      <p:cxnSp>
        <p:nvCxnSpPr>
          <p:cNvPr id="18" name="Прямая соединительная линия 11"/>
          <p:cNvCxnSpPr>
            <a:stCxn id="30730" idx="2"/>
            <a:endCxn id="73738" idx="0"/>
          </p:cNvCxnSpPr>
          <p:nvPr/>
        </p:nvCxnSpPr>
        <p:spPr>
          <a:xfrm>
            <a:off x="3887788" y="2781300"/>
            <a:ext cx="0" cy="215900"/>
          </a:xfrm>
          <a:prstGeom prst="line">
            <a:avLst/>
          </a:prstGeom>
          <a:ln w="12700">
            <a:solidFill>
              <a:srgbClr val="9EC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1"/>
          <p:cNvCxnSpPr/>
          <p:nvPr/>
        </p:nvCxnSpPr>
        <p:spPr>
          <a:xfrm>
            <a:off x="3895725" y="3962400"/>
            <a:ext cx="0" cy="260350"/>
          </a:xfrm>
          <a:prstGeom prst="line">
            <a:avLst/>
          </a:prstGeom>
          <a:ln w="12700">
            <a:solidFill>
              <a:srgbClr val="9EC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4"/>
          <p:cNvCxnSpPr/>
          <p:nvPr/>
        </p:nvCxnSpPr>
        <p:spPr>
          <a:xfrm flipH="1">
            <a:off x="2216150" y="4222750"/>
            <a:ext cx="1679575" cy="0"/>
          </a:xfrm>
          <a:prstGeom prst="line">
            <a:avLst/>
          </a:prstGeom>
          <a:ln w="12700">
            <a:solidFill>
              <a:srgbClr val="9EC1E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3895725" y="4222750"/>
            <a:ext cx="1704975" cy="0"/>
          </a:xfrm>
          <a:prstGeom prst="line">
            <a:avLst/>
          </a:prstGeom>
          <a:ln w="12700">
            <a:solidFill>
              <a:srgbClr val="9EC1E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38" name="Прямоугольник 6"/>
          <p:cNvSpPr>
            <a:spLocks noChangeArrowheads="1"/>
          </p:cNvSpPr>
          <p:nvPr/>
        </p:nvSpPr>
        <p:spPr bwMode="auto">
          <a:xfrm>
            <a:off x="2339975" y="2997200"/>
            <a:ext cx="3095625" cy="1041400"/>
          </a:xfrm>
          <a:prstGeom prst="rect">
            <a:avLst/>
          </a:prstGeom>
          <a:solidFill>
            <a:srgbClr val="1862A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sv-SE" sz="1400" b="1" dirty="0">
                <a:solidFill>
                  <a:srgbClr val="FFFFFF"/>
                </a:solidFill>
                <a:cs typeface="Arial" charset="0"/>
              </a:rPr>
              <a:t>The </a:t>
            </a:r>
            <a:r>
              <a:rPr lang="en-GB" altLang="sv-SE" sz="1400" b="1" dirty="0" smtClean="0">
                <a:solidFill>
                  <a:srgbClr val="FFFFFF"/>
                </a:solidFill>
                <a:cs typeface="Arial" charset="0"/>
              </a:rPr>
              <a:t>Swedish Police</a:t>
            </a:r>
            <a:endParaRPr lang="en-GB" altLang="sv-SE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30" name="Прямоугольник 7"/>
          <p:cNvSpPr>
            <a:spLocks noChangeArrowheads="1"/>
          </p:cNvSpPr>
          <p:nvPr/>
        </p:nvSpPr>
        <p:spPr bwMode="auto">
          <a:xfrm>
            <a:off x="2339975" y="1989138"/>
            <a:ext cx="3095625" cy="7921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GB" sz="14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Government</a:t>
            </a:r>
          </a:p>
          <a:p>
            <a:pPr algn="ctr" eaLnBrk="0" hangingPunct="0">
              <a:defRPr/>
            </a:pPr>
            <a:r>
              <a:rPr lang="en-GB" sz="1400" dirty="0">
                <a:solidFill>
                  <a:srgbClr val="FFFFFF"/>
                </a:solidFill>
                <a:latin typeface="+mj-lt"/>
                <a:cs typeface="Arial" pitchFamily="34" charset="0"/>
              </a:rPr>
              <a:t>The Ministry of Justice</a:t>
            </a:r>
          </a:p>
        </p:txBody>
      </p:sp>
      <p:sp>
        <p:nvSpPr>
          <p:cNvPr id="5132" name="Прямоугольник 9"/>
          <p:cNvSpPr>
            <a:spLocks noChangeArrowheads="1"/>
          </p:cNvSpPr>
          <p:nvPr/>
        </p:nvSpPr>
        <p:spPr bwMode="auto">
          <a:xfrm>
            <a:off x="877888" y="4365625"/>
            <a:ext cx="2879725" cy="576263"/>
          </a:xfrm>
          <a:prstGeom prst="rect">
            <a:avLst/>
          </a:prstGeom>
          <a:solidFill>
            <a:srgbClr val="1862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GB" sz="1400" b="1" dirty="0" smtClean="0">
                <a:solidFill>
                  <a:srgbClr val="FFFFFF"/>
                </a:solidFill>
                <a:ea typeface="Geneva" charset="0"/>
                <a:cs typeface="Arial" charset="0"/>
              </a:rPr>
              <a:t>7 National Police Departments</a:t>
            </a:r>
            <a:endParaRPr lang="en-GB" sz="1400" dirty="0">
              <a:solidFill>
                <a:srgbClr val="FFFFFF"/>
              </a:solidFill>
              <a:ea typeface="Geneva" charset="0"/>
              <a:cs typeface="Arial" charset="0"/>
            </a:endParaRPr>
          </a:p>
        </p:txBody>
      </p:sp>
      <p:sp>
        <p:nvSpPr>
          <p:cNvPr id="5133" name="Прямоугольник 8"/>
          <p:cNvSpPr>
            <a:spLocks noChangeArrowheads="1"/>
          </p:cNvSpPr>
          <p:nvPr/>
        </p:nvSpPr>
        <p:spPr bwMode="auto">
          <a:xfrm>
            <a:off x="4016375" y="4365625"/>
            <a:ext cx="2879725" cy="576263"/>
          </a:xfrm>
          <a:prstGeom prst="rect">
            <a:avLst/>
          </a:prstGeom>
          <a:solidFill>
            <a:srgbClr val="1862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GB" sz="1400" b="1" dirty="0" smtClean="0">
                <a:solidFill>
                  <a:srgbClr val="FFFFFF"/>
                </a:solidFill>
                <a:ea typeface="Geneva" charset="0"/>
                <a:cs typeface="Arial" charset="0"/>
              </a:rPr>
              <a:t>7 Police Regions</a:t>
            </a:r>
            <a:endParaRPr lang="en-GB" sz="1400" dirty="0">
              <a:solidFill>
                <a:srgbClr val="FFFFFF"/>
              </a:solidFill>
              <a:ea typeface="Genev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33"/>
      </a:accent1>
      <a:accent2>
        <a:srgbClr val="1862A8"/>
      </a:accent2>
      <a:accent3>
        <a:srgbClr val="FFFFFF"/>
      </a:accent3>
      <a:accent4>
        <a:srgbClr val="000000"/>
      </a:accent4>
      <a:accent5>
        <a:srgbClr val="FFE2AD"/>
      </a:accent5>
      <a:accent6>
        <a:srgbClr val="155898"/>
      </a:accent6>
      <a:hlink>
        <a:srgbClr val="CC0033"/>
      </a:hlink>
      <a:folHlink>
        <a:srgbClr val="AED2F8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4BA4F5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4394DE"/>
        </a:accent6>
        <a:hlink>
          <a:srgbClr val="FF7E2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33"/>
        </a:accent1>
        <a:accent2>
          <a:srgbClr val="326ABE"/>
        </a:accent2>
        <a:accent3>
          <a:srgbClr val="FFFFFF"/>
        </a:accent3>
        <a:accent4>
          <a:srgbClr val="000000"/>
        </a:accent4>
        <a:accent5>
          <a:srgbClr val="FFE2AD"/>
        </a:accent5>
        <a:accent6>
          <a:srgbClr val="2C5FAC"/>
        </a:accent6>
        <a:hlink>
          <a:srgbClr val="FF0033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3578</TotalTime>
  <Words>723</Words>
  <Application>Microsoft Office PowerPoint</Application>
  <PresentationFormat>A4 Paper (210x297 mm)</PresentationFormat>
  <Paragraphs>211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Geneva</vt:lpstr>
      <vt:lpstr>Helvetica Light</vt:lpstr>
      <vt:lpstr>PragmaticaC</vt:lpstr>
      <vt:lpstr>Times</vt:lpstr>
      <vt:lpstr>Times New Roman</vt:lpstr>
      <vt:lpstr>ヒラギノ角ゴ Pro W3</vt:lpstr>
      <vt:lpstr>Office-tema</vt:lpstr>
      <vt:lpstr>PowerPoint Presentation</vt:lpstr>
      <vt:lpstr>Agenda</vt:lpstr>
      <vt:lpstr>Our mission</vt:lpstr>
      <vt:lpstr>PowerPoint Presentation</vt:lpstr>
      <vt:lpstr>The goals of the Swedish Police</vt:lpstr>
      <vt:lpstr>The public confidence in the Police </vt:lpstr>
      <vt:lpstr>The Swedish Police 2013</vt:lpstr>
      <vt:lpstr>The Police organization – today </vt:lpstr>
      <vt:lpstr>The Police organisation – 2015 </vt:lpstr>
      <vt:lpstr>Our core values</vt:lpstr>
      <vt:lpstr>PowerPoint Presentation</vt:lpstr>
      <vt:lpstr>PowerPoint Presentation</vt:lpstr>
      <vt:lpstr>Statistic – equality Police academy   </vt:lpstr>
      <vt:lpstr>Statistic – equality Competence category - managers   </vt:lpstr>
      <vt:lpstr>Recruiting to the Police academy </vt:lpstr>
      <vt:lpstr>PowerPoint Presentation</vt:lpstr>
      <vt:lpstr>PowerPoint Presentation</vt:lpstr>
      <vt:lpstr>Behavioral criteria for a Police officer</vt:lpstr>
      <vt:lpstr>Policy for employees</vt:lpstr>
      <vt:lpstr>Management and leadership system</vt:lpstr>
      <vt:lpstr>PowerPoint Presentation</vt:lpstr>
      <vt:lpstr>Competence based selection  </vt:lpstr>
      <vt:lpstr>Competence profile</vt:lpstr>
      <vt:lpstr>Behavior criterias for leadership</vt:lpstr>
      <vt:lpstr>Management supply process</vt:lpstr>
      <vt:lpstr>  Management supply program –  First line, Middle and Strategic management   </vt:lpstr>
      <vt:lpstr>Statistic – Management supply program  Examined women   </vt:lpstr>
      <vt:lpstr>Lesson learned </vt:lpstr>
      <vt:lpstr>PowerPoint Presentation</vt:lpstr>
    </vt:vector>
  </TitlesOfParts>
  <Company>Polisen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Polisen - presentationsmall, liggande</dc:title>
  <dc:creator>Max Lutteman</dc:creator>
  <cp:lastModifiedBy>Eiríkur Hreinn Helgason</cp:lastModifiedBy>
  <cp:revision>296</cp:revision>
  <cp:lastPrinted>2014-03-14T14:20:00Z</cp:lastPrinted>
  <dcterms:created xsi:type="dcterms:W3CDTF">2000-05-10T13:40:47Z</dcterms:created>
  <dcterms:modified xsi:type="dcterms:W3CDTF">2014-03-17T14:36:19Z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P_presentationsmall">
    <vt:lpwstr>officiell2</vt:lpwstr>
  </property>
  <property fmtid="{D5CDD505-2E9C-101B-9397-08002B2CF9AE}" pid="3" name="RP_organisation">
    <vt:lpwstr>Polismyndigheten i Skåne</vt:lpwstr>
  </property>
  <property fmtid="{D5CDD505-2E9C-101B-9397-08002B2CF9AE}" pid="4" name="RP_ver">
    <vt:lpwstr>3</vt:lpwstr>
  </property>
  <property fmtid="{D5CDD505-2E9C-101B-9397-08002B2CF9AE}" pid="5" name="RP_orientering">
    <vt:lpwstr>liggande</vt:lpwstr>
  </property>
  <property fmtid="{D5CDD505-2E9C-101B-9397-08002B2CF9AE}" pid="6" name="RP_polisenlogo">
    <vt:lpwstr>ja</vt:lpwstr>
  </property>
  <property fmtid="{D5CDD505-2E9C-101B-9397-08002B2CF9AE}" pid="7" name="RP_Arbetsbok">
    <vt:lpwstr>RP_Presentation</vt:lpwstr>
  </property>
  <property fmtid="{D5CDD505-2E9C-101B-9397-08002B2CF9AE}" pid="8" name="EK_Datum_Visible">
    <vt:lpwstr>nej</vt:lpwstr>
  </property>
  <property fmtid="{D5CDD505-2E9C-101B-9397-08002B2CF9AE}" pid="9" name="EK_Namn_Visible">
    <vt:lpwstr>nej</vt:lpwstr>
  </property>
  <property fmtid="{D5CDD505-2E9C-101B-9397-08002B2CF9AE}" pid="10" name="EK_Division_Visible">
    <vt:lpwstr>ja</vt:lpwstr>
  </property>
  <property fmtid="{D5CDD505-2E9C-101B-9397-08002B2CF9AE}" pid="11" name="EK_Myndighet_Visible">
    <vt:lpwstr>nej</vt:lpwstr>
  </property>
  <property fmtid="{D5CDD505-2E9C-101B-9397-08002B2CF9AE}" pid="12" name="EK_Namn_H_Visible">
    <vt:lpwstr>ja</vt:lpwstr>
  </property>
  <property fmtid="{D5CDD505-2E9C-101B-9397-08002B2CF9AE}" pid="13" name="EK_Division_H_Visible">
    <vt:lpwstr>ja</vt:lpwstr>
  </property>
  <property fmtid="{D5CDD505-2E9C-101B-9397-08002B2CF9AE}" pid="14" name="EK_Arbenhet_under_logo">
    <vt:lpwstr>nej</vt:lpwstr>
  </property>
  <property fmtid="{D5CDD505-2E9C-101B-9397-08002B2CF9AE}" pid="15" name="EK_Org_under_logo">
    <vt:lpwstr>ja</vt:lpwstr>
  </property>
  <property fmtid="{D5CDD505-2E9C-101B-9397-08002B2CF9AE}" pid="16" name="RP_Stödrubrik">
    <vt:lpwstr/>
  </property>
  <property fmtid="{D5CDD505-2E9C-101B-9397-08002B2CF9AE}" pid="17" name="RP_InkluderaRubrikSida">
    <vt:lpwstr>nej</vt:lpwstr>
  </property>
  <property fmtid="{D5CDD505-2E9C-101B-9397-08002B2CF9AE}" pid="18" name="RP_Språk">
    <vt:lpwstr>3</vt:lpwstr>
  </property>
  <property fmtid="{D5CDD505-2E9C-101B-9397-08002B2CF9AE}" pid="19" name="RP_Datum">
    <vt:lpwstr>2012-08-29</vt:lpwstr>
  </property>
  <property fmtid="{D5CDD505-2E9C-101B-9397-08002B2CF9AE}" pid="20" name="RP_Arbetsenhet">
    <vt:lpwstr>The National Leadership Centre of the Swedish Police</vt:lpwstr>
  </property>
  <property fmtid="{D5CDD505-2E9C-101B-9397-08002B2CF9AE}" pid="21" name="RP_Underenhet">
    <vt:lpwstr>HR-avdelningen</vt:lpwstr>
  </property>
  <property fmtid="{D5CDD505-2E9C-101B-9397-08002B2CF9AE}" pid="22" name="RP_Namn">
    <vt:lpwstr>Boel Håkansson</vt:lpwstr>
  </property>
  <property fmtid="{D5CDD505-2E9C-101B-9397-08002B2CF9AE}" pid="23" name="RP_Myndighet">
    <vt:lpwstr>Polismyndigheten i Skåne</vt:lpwstr>
  </property>
  <property fmtid="{D5CDD505-2E9C-101B-9397-08002B2CF9AE}" pid="24" name="RP_Bokstav">
    <vt:lpwstr>LM</vt:lpwstr>
  </property>
</Properties>
</file>